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12" r:id="rId2"/>
  </p:sldMasterIdLst>
  <p:notesMasterIdLst>
    <p:notesMasterId r:id="rId48"/>
  </p:notesMasterIdLst>
  <p:sldIdLst>
    <p:sldId id="257" r:id="rId3"/>
    <p:sldId id="310" r:id="rId4"/>
    <p:sldId id="298" r:id="rId5"/>
    <p:sldId id="327" r:id="rId6"/>
    <p:sldId id="278" r:id="rId7"/>
    <p:sldId id="333" r:id="rId8"/>
    <p:sldId id="291" r:id="rId9"/>
    <p:sldId id="332" r:id="rId10"/>
    <p:sldId id="331" r:id="rId11"/>
    <p:sldId id="274" r:id="rId12"/>
    <p:sldId id="277" r:id="rId13"/>
    <p:sldId id="304" r:id="rId14"/>
    <p:sldId id="282" r:id="rId15"/>
    <p:sldId id="279" r:id="rId16"/>
    <p:sldId id="295" r:id="rId17"/>
    <p:sldId id="296" r:id="rId18"/>
    <p:sldId id="297" r:id="rId19"/>
    <p:sldId id="329" r:id="rId20"/>
    <p:sldId id="271" r:id="rId21"/>
    <p:sldId id="283" r:id="rId22"/>
    <p:sldId id="328" r:id="rId23"/>
    <p:sldId id="265" r:id="rId24"/>
    <p:sldId id="306" r:id="rId25"/>
    <p:sldId id="262" r:id="rId26"/>
    <p:sldId id="267" r:id="rId27"/>
    <p:sldId id="273" r:id="rId28"/>
    <p:sldId id="309" r:id="rId29"/>
    <p:sldId id="269" r:id="rId30"/>
    <p:sldId id="319" r:id="rId31"/>
    <p:sldId id="317" r:id="rId32"/>
    <p:sldId id="321" r:id="rId33"/>
    <p:sldId id="293" r:id="rId34"/>
    <p:sldId id="323" r:id="rId35"/>
    <p:sldId id="324" r:id="rId36"/>
    <p:sldId id="308" r:id="rId37"/>
    <p:sldId id="311" r:id="rId38"/>
    <p:sldId id="312" r:id="rId39"/>
    <p:sldId id="286" r:id="rId40"/>
    <p:sldId id="290" r:id="rId41"/>
    <p:sldId id="288" r:id="rId42"/>
    <p:sldId id="315" r:id="rId43"/>
    <p:sldId id="272" r:id="rId44"/>
    <p:sldId id="289" r:id="rId45"/>
    <p:sldId id="326" r:id="rId46"/>
    <p:sldId id="33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59D890-57FE-4EB2-8012-0CA3380907BE}" v="705" dt="2023-09-20T22:22:52.999"/>
    <p1510:client id="{C7B15758-BE1C-4509-ACD4-E3815CD6251A}" v="1595" dt="2023-10-11T13:24:05.881"/>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autoAdjust="0"/>
    <p:restoredTop sz="94221" autoAdjust="0"/>
  </p:normalViewPr>
  <p:slideViewPr>
    <p:cSldViewPr snapToGrid="0">
      <p:cViewPr>
        <p:scale>
          <a:sx n="117" d="100"/>
          <a:sy n="117" d="100"/>
        </p:scale>
        <p:origin x="-10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459"/>
    </p:cViewPr>
  </p:sorterViewPr>
  <p:notesViewPr>
    <p:cSldViewPr snapToGrid="0">
      <p:cViewPr varScale="1">
        <p:scale>
          <a:sx n="64" d="100"/>
          <a:sy n="64" d="100"/>
        </p:scale>
        <p:origin x="317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A6212-F488-4236-863B-6EC57A078337}" type="doc">
      <dgm:prSet loTypeId="urn:microsoft.com/office/officeart/2005/8/layout/process5" loCatId="process" qsTypeId="urn:microsoft.com/office/officeart/2005/8/quickstyle/simple1" qsCatId="simple" csTypeId="urn:microsoft.com/office/officeart/2005/8/colors/accent6_1" csCatId="accent6" phldr="1"/>
      <dgm:spPr/>
      <dgm:t>
        <a:bodyPr/>
        <a:lstStyle/>
        <a:p>
          <a:endParaRPr lang="en-GB"/>
        </a:p>
      </dgm:t>
    </dgm:pt>
    <dgm:pt modelId="{80E683CC-55C3-4D11-94E2-EA00BB393843}">
      <dgm:prSet phldrT="[Text]"/>
      <dgm:spPr/>
      <dgm:t>
        <a:bodyPr/>
        <a:lstStyle/>
        <a:p>
          <a:r>
            <a:rPr lang="en-GB" dirty="0"/>
            <a:t>Training 6 staff partners </a:t>
          </a:r>
        </a:p>
        <a:p>
          <a:r>
            <a:rPr lang="en-GB" dirty="0"/>
            <a:t>(researcher development trainers) </a:t>
          </a:r>
        </a:p>
      </dgm:t>
    </dgm:pt>
    <dgm:pt modelId="{FAA33E0F-C1DF-4D4F-81CA-7557E8DA6033}" type="parTrans" cxnId="{8B9140EF-581F-4CBE-BCA5-1ABAF2C03284}">
      <dgm:prSet/>
      <dgm:spPr/>
      <dgm:t>
        <a:bodyPr/>
        <a:lstStyle/>
        <a:p>
          <a:endParaRPr lang="en-GB"/>
        </a:p>
      </dgm:t>
    </dgm:pt>
    <dgm:pt modelId="{19121E59-A52A-40B9-9930-50399633E248}" type="sibTrans" cxnId="{8B9140EF-581F-4CBE-BCA5-1ABAF2C03284}">
      <dgm:prSet/>
      <dgm:spPr/>
      <dgm:t>
        <a:bodyPr/>
        <a:lstStyle/>
        <a:p>
          <a:endParaRPr lang="en-GB"/>
        </a:p>
      </dgm:t>
    </dgm:pt>
    <dgm:pt modelId="{942D6B17-EAB9-4934-9C1C-673B75C81F0F}">
      <dgm:prSet/>
      <dgm:spPr/>
      <dgm:t>
        <a:bodyPr/>
        <a:lstStyle/>
        <a:p>
          <a:r>
            <a:rPr lang="en-GB"/>
            <a:t>Recruit 1 student consultant and set up project steering group</a:t>
          </a:r>
          <a:endParaRPr lang="en-GB" dirty="0"/>
        </a:p>
      </dgm:t>
    </dgm:pt>
    <dgm:pt modelId="{81CD12EA-7AC8-497B-B3ED-7F5CD3F7281E}" type="parTrans" cxnId="{FC8C8CF3-6382-482E-B6CF-BE447B392166}">
      <dgm:prSet/>
      <dgm:spPr/>
      <dgm:t>
        <a:bodyPr/>
        <a:lstStyle/>
        <a:p>
          <a:endParaRPr lang="en-GB"/>
        </a:p>
      </dgm:t>
    </dgm:pt>
    <dgm:pt modelId="{9C8CF29A-33B1-49C2-9C67-5F6F35AA2CDA}" type="sibTrans" cxnId="{FC8C8CF3-6382-482E-B6CF-BE447B392166}">
      <dgm:prSet/>
      <dgm:spPr/>
      <dgm:t>
        <a:bodyPr/>
        <a:lstStyle/>
        <a:p>
          <a:endParaRPr lang="en-GB"/>
        </a:p>
      </dgm:t>
    </dgm:pt>
    <dgm:pt modelId="{F2F3E1E6-8CBD-449E-A64D-0B49B0BC340D}">
      <dgm:prSet/>
      <dgm:spPr/>
      <dgm:t>
        <a:bodyPr/>
        <a:lstStyle/>
        <a:p>
          <a:r>
            <a:rPr lang="en-GB" dirty="0"/>
            <a:t>Recruit 12 student partners </a:t>
          </a:r>
        </a:p>
        <a:p>
          <a:r>
            <a:rPr lang="en-GB" dirty="0"/>
            <a:t>(plus 8 additional student consultants)</a:t>
          </a:r>
        </a:p>
      </dgm:t>
    </dgm:pt>
    <dgm:pt modelId="{78A01C5F-6764-4249-86D4-99322D89D6C4}" type="parTrans" cxnId="{2B787AB6-A88C-4B65-9ECF-23EFF648106C}">
      <dgm:prSet/>
      <dgm:spPr/>
      <dgm:t>
        <a:bodyPr/>
        <a:lstStyle/>
        <a:p>
          <a:endParaRPr lang="en-GB"/>
        </a:p>
      </dgm:t>
    </dgm:pt>
    <dgm:pt modelId="{54A98594-0C55-4857-9C33-57B70BFF6B2D}" type="sibTrans" cxnId="{2B787AB6-A88C-4B65-9ECF-23EFF648106C}">
      <dgm:prSet/>
      <dgm:spPr/>
      <dgm:t>
        <a:bodyPr/>
        <a:lstStyle/>
        <a:p>
          <a:endParaRPr lang="en-GB"/>
        </a:p>
      </dgm:t>
    </dgm:pt>
    <dgm:pt modelId="{DA402185-85A0-4020-A16E-599D0E2ABDEF}">
      <dgm:prSet/>
      <dgm:spPr/>
      <dgm:t>
        <a:bodyPr/>
        <a:lstStyle/>
        <a:p>
          <a:r>
            <a:rPr lang="en-GB" dirty="0"/>
            <a:t>Train student partners</a:t>
          </a:r>
        </a:p>
      </dgm:t>
    </dgm:pt>
    <dgm:pt modelId="{2D3D5AC5-3D3D-4D8C-9985-DEC64AEA7A2D}" type="parTrans" cxnId="{C082D947-57B7-43E9-BAC4-2D30FEE202FA}">
      <dgm:prSet/>
      <dgm:spPr/>
      <dgm:t>
        <a:bodyPr/>
        <a:lstStyle/>
        <a:p>
          <a:endParaRPr lang="en-GB"/>
        </a:p>
      </dgm:t>
    </dgm:pt>
    <dgm:pt modelId="{7A9E6C74-A38D-4C8F-B7D8-84762A6FE2BC}" type="sibTrans" cxnId="{C082D947-57B7-43E9-BAC4-2D30FEE202FA}">
      <dgm:prSet/>
      <dgm:spPr/>
      <dgm:t>
        <a:bodyPr/>
        <a:lstStyle/>
        <a:p>
          <a:endParaRPr lang="en-GB"/>
        </a:p>
      </dgm:t>
    </dgm:pt>
    <dgm:pt modelId="{3B7B66C6-429B-4B1E-8AAB-58376C3EA909}">
      <dgm:prSet/>
      <dgm:spPr/>
      <dgm:t>
        <a:bodyPr/>
        <a:lstStyle/>
        <a:p>
          <a:r>
            <a:rPr lang="en-GB" dirty="0"/>
            <a:t>Student and staff partners workshop </a:t>
          </a:r>
        </a:p>
        <a:p>
          <a:r>
            <a:rPr lang="en-GB" dirty="0"/>
            <a:t>(introductions, context, objectives)</a:t>
          </a:r>
        </a:p>
      </dgm:t>
    </dgm:pt>
    <dgm:pt modelId="{7C1E60AA-AFF5-4257-A14B-F88D8D540064}" type="parTrans" cxnId="{BC6B2DB2-42DA-4B44-A966-26515974EBB7}">
      <dgm:prSet/>
      <dgm:spPr/>
      <dgm:t>
        <a:bodyPr/>
        <a:lstStyle/>
        <a:p>
          <a:endParaRPr lang="en-GB"/>
        </a:p>
      </dgm:t>
    </dgm:pt>
    <dgm:pt modelId="{7A7B3484-3A1A-4D69-ABCE-0138B24F2256}" type="sibTrans" cxnId="{BC6B2DB2-42DA-4B44-A966-26515974EBB7}">
      <dgm:prSet/>
      <dgm:spPr/>
      <dgm:t>
        <a:bodyPr/>
        <a:lstStyle/>
        <a:p>
          <a:endParaRPr lang="en-GB"/>
        </a:p>
      </dgm:t>
    </dgm:pt>
    <dgm:pt modelId="{0C541385-B129-4171-BBBC-26297541413B}">
      <dgm:prSet/>
      <dgm:spPr/>
      <dgm:t>
        <a:bodyPr/>
        <a:lstStyle/>
        <a:p>
          <a:r>
            <a:rPr lang="en-GB" dirty="0"/>
            <a:t>Partnership groups meet regularly for 3 months</a:t>
          </a:r>
        </a:p>
      </dgm:t>
    </dgm:pt>
    <dgm:pt modelId="{193FFE61-4292-4986-88FA-150BD8FD94A0}" type="parTrans" cxnId="{479D55B0-43AA-4407-896D-9AB7B629CB0D}">
      <dgm:prSet/>
      <dgm:spPr/>
      <dgm:t>
        <a:bodyPr/>
        <a:lstStyle/>
        <a:p>
          <a:endParaRPr lang="en-GB"/>
        </a:p>
      </dgm:t>
    </dgm:pt>
    <dgm:pt modelId="{B65A2CB9-83E4-4BDB-A421-D2B6272093DD}" type="sibTrans" cxnId="{479D55B0-43AA-4407-896D-9AB7B629CB0D}">
      <dgm:prSet/>
      <dgm:spPr/>
      <dgm:t>
        <a:bodyPr/>
        <a:lstStyle/>
        <a:p>
          <a:endParaRPr lang="en-GB"/>
        </a:p>
      </dgm:t>
    </dgm:pt>
    <dgm:pt modelId="{3347238C-A6A4-41CF-AF9C-9945F8D4CA03}">
      <dgm:prSet/>
      <dgm:spPr/>
      <dgm:t>
        <a:bodyPr/>
        <a:lstStyle/>
        <a:p>
          <a:r>
            <a:rPr lang="en-GB" dirty="0"/>
            <a:t>List of recommendations for training workshop changes produced by each group</a:t>
          </a:r>
        </a:p>
      </dgm:t>
    </dgm:pt>
    <dgm:pt modelId="{6120CE44-0868-45BA-B047-521C6EE6EC52}" type="parTrans" cxnId="{3769CCB1-27FE-4B2C-9C88-A9BC85CE6C02}">
      <dgm:prSet/>
      <dgm:spPr/>
      <dgm:t>
        <a:bodyPr/>
        <a:lstStyle/>
        <a:p>
          <a:endParaRPr lang="en-GB"/>
        </a:p>
      </dgm:t>
    </dgm:pt>
    <dgm:pt modelId="{B58B56C2-E586-4DD9-A07D-613F4528A062}" type="sibTrans" cxnId="{3769CCB1-27FE-4B2C-9C88-A9BC85CE6C02}">
      <dgm:prSet/>
      <dgm:spPr/>
      <dgm:t>
        <a:bodyPr/>
        <a:lstStyle/>
        <a:p>
          <a:endParaRPr lang="en-GB"/>
        </a:p>
      </dgm:t>
    </dgm:pt>
    <dgm:pt modelId="{3CF841A1-6E97-4AD3-AAC0-CC197C826EBB}">
      <dgm:prSet/>
      <dgm:spPr/>
      <dgm:t>
        <a:bodyPr/>
        <a:lstStyle/>
        <a:p>
          <a:r>
            <a:rPr lang="en-GB" dirty="0"/>
            <a:t>End of project evaluations (student focus groups, staff reflection session)</a:t>
          </a:r>
        </a:p>
      </dgm:t>
    </dgm:pt>
    <dgm:pt modelId="{809F077D-F639-4659-9AAB-4289E2E2AFB6}" type="parTrans" cxnId="{A6CE0E62-7F2F-4B7C-97D9-99FB054A6AC6}">
      <dgm:prSet/>
      <dgm:spPr/>
      <dgm:t>
        <a:bodyPr/>
        <a:lstStyle/>
        <a:p>
          <a:endParaRPr lang="en-GB"/>
        </a:p>
      </dgm:t>
    </dgm:pt>
    <dgm:pt modelId="{E5B6B575-EF0E-4610-92FD-71915A240120}" type="sibTrans" cxnId="{A6CE0E62-7F2F-4B7C-97D9-99FB054A6AC6}">
      <dgm:prSet/>
      <dgm:spPr/>
      <dgm:t>
        <a:bodyPr/>
        <a:lstStyle/>
        <a:p>
          <a:endParaRPr lang="en-GB"/>
        </a:p>
      </dgm:t>
    </dgm:pt>
    <dgm:pt modelId="{77B91C5C-2603-4457-B811-32A7A7D3B713}">
      <dgm:prSet/>
      <dgm:spPr/>
      <dgm:t>
        <a:bodyPr/>
        <a:lstStyle/>
        <a:p>
          <a:r>
            <a:rPr lang="en-GB"/>
            <a:t>Implement changes to workshops and relaunch new versions (inform all partners)</a:t>
          </a:r>
          <a:endParaRPr lang="en-GB" dirty="0"/>
        </a:p>
      </dgm:t>
    </dgm:pt>
    <dgm:pt modelId="{00054767-B012-4970-AD21-14096596599F}" type="parTrans" cxnId="{D7E6AF1F-2589-4363-8933-1F1372D7B348}">
      <dgm:prSet/>
      <dgm:spPr/>
      <dgm:t>
        <a:bodyPr/>
        <a:lstStyle/>
        <a:p>
          <a:endParaRPr lang="en-GB"/>
        </a:p>
      </dgm:t>
    </dgm:pt>
    <dgm:pt modelId="{71B34E4D-8EA4-4BA7-9FE9-5D34E10AF73E}" type="sibTrans" cxnId="{D7E6AF1F-2589-4363-8933-1F1372D7B348}">
      <dgm:prSet/>
      <dgm:spPr/>
      <dgm:t>
        <a:bodyPr/>
        <a:lstStyle/>
        <a:p>
          <a:endParaRPr lang="en-GB"/>
        </a:p>
      </dgm:t>
    </dgm:pt>
    <dgm:pt modelId="{C067F3F7-1400-43AB-8493-F40FEE1E3008}">
      <dgm:prSet/>
      <dgm:spPr/>
      <dgm:t>
        <a:bodyPr/>
        <a:lstStyle/>
        <a:p>
          <a:r>
            <a:rPr lang="en-GB"/>
            <a:t>Thank yous and goodbyes</a:t>
          </a:r>
          <a:endParaRPr lang="en-GB" dirty="0"/>
        </a:p>
      </dgm:t>
    </dgm:pt>
    <dgm:pt modelId="{DD44C020-1627-4384-84BB-DCDBD512B5D2}" type="parTrans" cxnId="{CDCFF7F0-220B-4B16-B546-589082E7DFC0}">
      <dgm:prSet/>
      <dgm:spPr/>
      <dgm:t>
        <a:bodyPr/>
        <a:lstStyle/>
        <a:p>
          <a:endParaRPr lang="en-GB"/>
        </a:p>
      </dgm:t>
    </dgm:pt>
    <dgm:pt modelId="{D45CA93D-E0A4-47E7-BEAD-9294176EA5D2}" type="sibTrans" cxnId="{CDCFF7F0-220B-4B16-B546-589082E7DFC0}">
      <dgm:prSet/>
      <dgm:spPr/>
      <dgm:t>
        <a:bodyPr/>
        <a:lstStyle/>
        <a:p>
          <a:endParaRPr lang="en-GB"/>
        </a:p>
      </dgm:t>
    </dgm:pt>
    <dgm:pt modelId="{AE6A2105-3339-4EFE-A5B4-9175FF48E3AE}">
      <dgm:prSet/>
      <dgm:spPr/>
      <dgm:t>
        <a:bodyPr/>
        <a:lstStyle/>
        <a:p>
          <a:r>
            <a:rPr lang="en-GB"/>
            <a:t>Dissemination to wider sector (update all partners to demonstrate reach and impact of our work)</a:t>
          </a:r>
          <a:endParaRPr lang="en-GB" dirty="0"/>
        </a:p>
      </dgm:t>
    </dgm:pt>
    <dgm:pt modelId="{E3E43DAB-0713-4C76-B75F-9659D3DD50A9}" type="parTrans" cxnId="{B7511F5D-FA43-47A7-807C-5C739F338846}">
      <dgm:prSet/>
      <dgm:spPr/>
      <dgm:t>
        <a:bodyPr/>
        <a:lstStyle/>
        <a:p>
          <a:endParaRPr lang="en-GB"/>
        </a:p>
      </dgm:t>
    </dgm:pt>
    <dgm:pt modelId="{1E9FAB17-D3D2-4F66-AF78-0D24B52EBBE2}" type="sibTrans" cxnId="{B7511F5D-FA43-47A7-807C-5C739F338846}">
      <dgm:prSet/>
      <dgm:spPr/>
      <dgm:t>
        <a:bodyPr/>
        <a:lstStyle/>
        <a:p>
          <a:endParaRPr lang="en-GB"/>
        </a:p>
      </dgm:t>
    </dgm:pt>
    <dgm:pt modelId="{520DFCE9-D7DE-400B-B056-110583CCFD59}">
      <dgm:prSet/>
      <dgm:spPr/>
      <dgm:t>
        <a:bodyPr/>
        <a:lstStyle/>
        <a:p>
          <a:r>
            <a:rPr lang="en-GB"/>
            <a:t>Publication output (organisational development guidance; inclusive training playbook) </a:t>
          </a:r>
          <a:endParaRPr lang="en-GB" dirty="0"/>
        </a:p>
      </dgm:t>
    </dgm:pt>
    <dgm:pt modelId="{4F98D9A6-EA44-4C0D-9122-41E8AAE4DA59}" type="parTrans" cxnId="{5CA6290D-C9F4-4D08-B1C4-8004962E239C}">
      <dgm:prSet/>
      <dgm:spPr/>
      <dgm:t>
        <a:bodyPr/>
        <a:lstStyle/>
        <a:p>
          <a:endParaRPr lang="en-GB"/>
        </a:p>
      </dgm:t>
    </dgm:pt>
    <dgm:pt modelId="{D5718D08-7DE8-4415-8E23-5CC4ABAE2CC9}" type="sibTrans" cxnId="{5CA6290D-C9F4-4D08-B1C4-8004962E239C}">
      <dgm:prSet/>
      <dgm:spPr/>
      <dgm:t>
        <a:bodyPr/>
        <a:lstStyle/>
        <a:p>
          <a:endParaRPr lang="en-GB"/>
        </a:p>
      </dgm:t>
    </dgm:pt>
    <dgm:pt modelId="{E33B0376-B190-4418-AEF5-43B183208EB1}" type="pres">
      <dgm:prSet presAssocID="{08FA6212-F488-4236-863B-6EC57A078337}" presName="diagram" presStyleCnt="0">
        <dgm:presLayoutVars>
          <dgm:dir/>
          <dgm:resizeHandles val="exact"/>
        </dgm:presLayoutVars>
      </dgm:prSet>
      <dgm:spPr/>
    </dgm:pt>
    <dgm:pt modelId="{0F70F8C4-9DF0-4B09-8699-C95194DF44FD}" type="pres">
      <dgm:prSet presAssocID="{80E683CC-55C3-4D11-94E2-EA00BB393843}" presName="node" presStyleLbl="node1" presStyleIdx="0" presStyleCnt="12">
        <dgm:presLayoutVars>
          <dgm:bulletEnabled val="1"/>
        </dgm:presLayoutVars>
      </dgm:prSet>
      <dgm:spPr/>
    </dgm:pt>
    <dgm:pt modelId="{15A94A71-3069-48F2-BBEE-9DA45F36D193}" type="pres">
      <dgm:prSet presAssocID="{19121E59-A52A-40B9-9930-50399633E248}" presName="sibTrans" presStyleLbl="sibTrans2D1" presStyleIdx="0" presStyleCnt="11"/>
      <dgm:spPr/>
    </dgm:pt>
    <dgm:pt modelId="{401D013B-F3CE-4170-BDFB-DEEE53B810A3}" type="pres">
      <dgm:prSet presAssocID="{19121E59-A52A-40B9-9930-50399633E248}" presName="connectorText" presStyleLbl="sibTrans2D1" presStyleIdx="0" presStyleCnt="11"/>
      <dgm:spPr/>
    </dgm:pt>
    <dgm:pt modelId="{045DDEC9-A174-4D03-B5ED-528372349DBF}" type="pres">
      <dgm:prSet presAssocID="{942D6B17-EAB9-4934-9C1C-673B75C81F0F}" presName="node" presStyleLbl="node1" presStyleIdx="1" presStyleCnt="12">
        <dgm:presLayoutVars>
          <dgm:bulletEnabled val="1"/>
        </dgm:presLayoutVars>
      </dgm:prSet>
      <dgm:spPr/>
    </dgm:pt>
    <dgm:pt modelId="{53E7D99A-2AB1-48B8-B0EC-398613C312F4}" type="pres">
      <dgm:prSet presAssocID="{9C8CF29A-33B1-49C2-9C67-5F6F35AA2CDA}" presName="sibTrans" presStyleLbl="sibTrans2D1" presStyleIdx="1" presStyleCnt="11"/>
      <dgm:spPr/>
    </dgm:pt>
    <dgm:pt modelId="{DB05C4E8-1DBF-4623-AD41-80200FC33E9B}" type="pres">
      <dgm:prSet presAssocID="{9C8CF29A-33B1-49C2-9C67-5F6F35AA2CDA}" presName="connectorText" presStyleLbl="sibTrans2D1" presStyleIdx="1" presStyleCnt="11"/>
      <dgm:spPr/>
    </dgm:pt>
    <dgm:pt modelId="{D237BFAA-AA34-4929-AF3B-814B67F7D4B5}" type="pres">
      <dgm:prSet presAssocID="{F2F3E1E6-8CBD-449E-A64D-0B49B0BC340D}" presName="node" presStyleLbl="node1" presStyleIdx="2" presStyleCnt="12">
        <dgm:presLayoutVars>
          <dgm:bulletEnabled val="1"/>
        </dgm:presLayoutVars>
      </dgm:prSet>
      <dgm:spPr/>
    </dgm:pt>
    <dgm:pt modelId="{D12B39C0-B1B0-49E2-9BD8-1124ACC3D30A}" type="pres">
      <dgm:prSet presAssocID="{54A98594-0C55-4857-9C33-57B70BFF6B2D}" presName="sibTrans" presStyleLbl="sibTrans2D1" presStyleIdx="2" presStyleCnt="11"/>
      <dgm:spPr/>
    </dgm:pt>
    <dgm:pt modelId="{9526B0FF-C372-470F-893E-A9972427B0B5}" type="pres">
      <dgm:prSet presAssocID="{54A98594-0C55-4857-9C33-57B70BFF6B2D}" presName="connectorText" presStyleLbl="sibTrans2D1" presStyleIdx="2" presStyleCnt="11"/>
      <dgm:spPr/>
    </dgm:pt>
    <dgm:pt modelId="{7C0F3456-7B45-4BC0-859C-0DD91ED39959}" type="pres">
      <dgm:prSet presAssocID="{DA402185-85A0-4020-A16E-599D0E2ABDEF}" presName="node" presStyleLbl="node1" presStyleIdx="3" presStyleCnt="12">
        <dgm:presLayoutVars>
          <dgm:bulletEnabled val="1"/>
        </dgm:presLayoutVars>
      </dgm:prSet>
      <dgm:spPr/>
    </dgm:pt>
    <dgm:pt modelId="{E6CF0484-8557-40E5-9423-2F2ADC8F5285}" type="pres">
      <dgm:prSet presAssocID="{7A9E6C74-A38D-4C8F-B7D8-84762A6FE2BC}" presName="sibTrans" presStyleLbl="sibTrans2D1" presStyleIdx="3" presStyleCnt="11"/>
      <dgm:spPr/>
    </dgm:pt>
    <dgm:pt modelId="{C27ED143-7625-440D-95C0-C1219923DC12}" type="pres">
      <dgm:prSet presAssocID="{7A9E6C74-A38D-4C8F-B7D8-84762A6FE2BC}" presName="connectorText" presStyleLbl="sibTrans2D1" presStyleIdx="3" presStyleCnt="11"/>
      <dgm:spPr/>
    </dgm:pt>
    <dgm:pt modelId="{762877E9-0662-45AE-B064-ADE7A88E4C25}" type="pres">
      <dgm:prSet presAssocID="{3B7B66C6-429B-4B1E-8AAB-58376C3EA909}" presName="node" presStyleLbl="node1" presStyleIdx="4" presStyleCnt="12">
        <dgm:presLayoutVars>
          <dgm:bulletEnabled val="1"/>
        </dgm:presLayoutVars>
      </dgm:prSet>
      <dgm:spPr/>
    </dgm:pt>
    <dgm:pt modelId="{8536A861-1922-4495-B421-E67F135D5F8F}" type="pres">
      <dgm:prSet presAssocID="{7A7B3484-3A1A-4D69-ABCE-0138B24F2256}" presName="sibTrans" presStyleLbl="sibTrans2D1" presStyleIdx="4" presStyleCnt="11"/>
      <dgm:spPr/>
    </dgm:pt>
    <dgm:pt modelId="{E16F574F-0717-46F0-9FDB-F021B6BA97A8}" type="pres">
      <dgm:prSet presAssocID="{7A7B3484-3A1A-4D69-ABCE-0138B24F2256}" presName="connectorText" presStyleLbl="sibTrans2D1" presStyleIdx="4" presStyleCnt="11"/>
      <dgm:spPr/>
    </dgm:pt>
    <dgm:pt modelId="{A2C4B7E2-F70D-4972-B160-20729A2ED8AA}" type="pres">
      <dgm:prSet presAssocID="{0C541385-B129-4171-BBBC-26297541413B}" presName="node" presStyleLbl="node1" presStyleIdx="5" presStyleCnt="12">
        <dgm:presLayoutVars>
          <dgm:bulletEnabled val="1"/>
        </dgm:presLayoutVars>
      </dgm:prSet>
      <dgm:spPr/>
    </dgm:pt>
    <dgm:pt modelId="{CE2FA08D-E144-459B-959D-C49B3761F563}" type="pres">
      <dgm:prSet presAssocID="{B65A2CB9-83E4-4BDB-A421-D2B6272093DD}" presName="sibTrans" presStyleLbl="sibTrans2D1" presStyleIdx="5" presStyleCnt="11"/>
      <dgm:spPr/>
    </dgm:pt>
    <dgm:pt modelId="{3D6A905F-7944-486A-85AF-7A718B3FA730}" type="pres">
      <dgm:prSet presAssocID="{B65A2CB9-83E4-4BDB-A421-D2B6272093DD}" presName="connectorText" presStyleLbl="sibTrans2D1" presStyleIdx="5" presStyleCnt="11"/>
      <dgm:spPr/>
    </dgm:pt>
    <dgm:pt modelId="{0E58EF61-B4E2-4E48-A50F-2AA8AC7E1617}" type="pres">
      <dgm:prSet presAssocID="{3347238C-A6A4-41CF-AF9C-9945F8D4CA03}" presName="node" presStyleLbl="node1" presStyleIdx="6" presStyleCnt="12">
        <dgm:presLayoutVars>
          <dgm:bulletEnabled val="1"/>
        </dgm:presLayoutVars>
      </dgm:prSet>
      <dgm:spPr/>
    </dgm:pt>
    <dgm:pt modelId="{61DEAF43-498A-4012-AAF6-39E166ED7AC8}" type="pres">
      <dgm:prSet presAssocID="{B58B56C2-E586-4DD9-A07D-613F4528A062}" presName="sibTrans" presStyleLbl="sibTrans2D1" presStyleIdx="6" presStyleCnt="11"/>
      <dgm:spPr/>
    </dgm:pt>
    <dgm:pt modelId="{32497C36-E4AA-4E85-9F14-C801AD606A9B}" type="pres">
      <dgm:prSet presAssocID="{B58B56C2-E586-4DD9-A07D-613F4528A062}" presName="connectorText" presStyleLbl="sibTrans2D1" presStyleIdx="6" presStyleCnt="11"/>
      <dgm:spPr/>
    </dgm:pt>
    <dgm:pt modelId="{E6AEB66B-8D85-4D73-9FEC-C62BFFD5DB75}" type="pres">
      <dgm:prSet presAssocID="{3CF841A1-6E97-4AD3-AAC0-CC197C826EBB}" presName="node" presStyleLbl="node1" presStyleIdx="7" presStyleCnt="12">
        <dgm:presLayoutVars>
          <dgm:bulletEnabled val="1"/>
        </dgm:presLayoutVars>
      </dgm:prSet>
      <dgm:spPr/>
    </dgm:pt>
    <dgm:pt modelId="{FB7C78E2-71CE-4EA6-A41A-886A5573533B}" type="pres">
      <dgm:prSet presAssocID="{E5B6B575-EF0E-4610-92FD-71915A240120}" presName="sibTrans" presStyleLbl="sibTrans2D1" presStyleIdx="7" presStyleCnt="11"/>
      <dgm:spPr/>
    </dgm:pt>
    <dgm:pt modelId="{03044C4A-57C1-4971-9FE3-3B291F2D34FB}" type="pres">
      <dgm:prSet presAssocID="{E5B6B575-EF0E-4610-92FD-71915A240120}" presName="connectorText" presStyleLbl="sibTrans2D1" presStyleIdx="7" presStyleCnt="11"/>
      <dgm:spPr/>
    </dgm:pt>
    <dgm:pt modelId="{57F7EB3E-1BFB-463D-ACFE-912718EED173}" type="pres">
      <dgm:prSet presAssocID="{77B91C5C-2603-4457-B811-32A7A7D3B713}" presName="node" presStyleLbl="node1" presStyleIdx="8" presStyleCnt="12">
        <dgm:presLayoutVars>
          <dgm:bulletEnabled val="1"/>
        </dgm:presLayoutVars>
      </dgm:prSet>
      <dgm:spPr/>
    </dgm:pt>
    <dgm:pt modelId="{8314557C-C5E3-47FB-BB0A-4437C6425701}" type="pres">
      <dgm:prSet presAssocID="{71B34E4D-8EA4-4BA7-9FE9-5D34E10AF73E}" presName="sibTrans" presStyleLbl="sibTrans2D1" presStyleIdx="8" presStyleCnt="11"/>
      <dgm:spPr/>
    </dgm:pt>
    <dgm:pt modelId="{100FEA0B-76AE-460D-9328-93CCFA8ACBA4}" type="pres">
      <dgm:prSet presAssocID="{71B34E4D-8EA4-4BA7-9FE9-5D34E10AF73E}" presName="connectorText" presStyleLbl="sibTrans2D1" presStyleIdx="8" presStyleCnt="11"/>
      <dgm:spPr/>
    </dgm:pt>
    <dgm:pt modelId="{AF59672A-05BB-4B32-BDD8-B90AED8903E4}" type="pres">
      <dgm:prSet presAssocID="{C067F3F7-1400-43AB-8493-F40FEE1E3008}" presName="node" presStyleLbl="node1" presStyleIdx="9" presStyleCnt="12">
        <dgm:presLayoutVars>
          <dgm:bulletEnabled val="1"/>
        </dgm:presLayoutVars>
      </dgm:prSet>
      <dgm:spPr/>
    </dgm:pt>
    <dgm:pt modelId="{0C281ACD-A396-4F1D-9D6F-DBD3C12CA5D0}" type="pres">
      <dgm:prSet presAssocID="{D45CA93D-E0A4-47E7-BEAD-9294176EA5D2}" presName="sibTrans" presStyleLbl="sibTrans2D1" presStyleIdx="9" presStyleCnt="11"/>
      <dgm:spPr/>
    </dgm:pt>
    <dgm:pt modelId="{473C3199-CAE4-414B-8D5B-1E96424CF18A}" type="pres">
      <dgm:prSet presAssocID="{D45CA93D-E0A4-47E7-BEAD-9294176EA5D2}" presName="connectorText" presStyleLbl="sibTrans2D1" presStyleIdx="9" presStyleCnt="11"/>
      <dgm:spPr/>
    </dgm:pt>
    <dgm:pt modelId="{83C75C86-7677-4F1C-8E83-7A3C22350B23}" type="pres">
      <dgm:prSet presAssocID="{AE6A2105-3339-4EFE-A5B4-9175FF48E3AE}" presName="node" presStyleLbl="node1" presStyleIdx="10" presStyleCnt="12">
        <dgm:presLayoutVars>
          <dgm:bulletEnabled val="1"/>
        </dgm:presLayoutVars>
      </dgm:prSet>
      <dgm:spPr/>
    </dgm:pt>
    <dgm:pt modelId="{BD3DFE42-00B6-412D-9C28-BB8F9D462B03}" type="pres">
      <dgm:prSet presAssocID="{1E9FAB17-D3D2-4F66-AF78-0D24B52EBBE2}" presName="sibTrans" presStyleLbl="sibTrans2D1" presStyleIdx="10" presStyleCnt="11"/>
      <dgm:spPr/>
    </dgm:pt>
    <dgm:pt modelId="{75ED6644-BE96-42CD-A15F-8ADFBC4A3BF9}" type="pres">
      <dgm:prSet presAssocID="{1E9FAB17-D3D2-4F66-AF78-0D24B52EBBE2}" presName="connectorText" presStyleLbl="sibTrans2D1" presStyleIdx="10" presStyleCnt="11"/>
      <dgm:spPr/>
    </dgm:pt>
    <dgm:pt modelId="{42A96B0B-FC12-42E4-92B6-A04736987B9B}" type="pres">
      <dgm:prSet presAssocID="{520DFCE9-D7DE-400B-B056-110583CCFD59}" presName="node" presStyleLbl="node1" presStyleIdx="11" presStyleCnt="12">
        <dgm:presLayoutVars>
          <dgm:bulletEnabled val="1"/>
        </dgm:presLayoutVars>
      </dgm:prSet>
      <dgm:spPr/>
    </dgm:pt>
  </dgm:ptLst>
  <dgm:cxnLst>
    <dgm:cxn modelId="{C859A904-BBF4-44BB-90CE-ECE0E0AFA3B8}" type="presOf" srcId="{B58B56C2-E586-4DD9-A07D-613F4528A062}" destId="{32497C36-E4AA-4E85-9F14-C801AD606A9B}" srcOrd="1" destOrd="0" presId="urn:microsoft.com/office/officeart/2005/8/layout/process5"/>
    <dgm:cxn modelId="{103A970B-A79A-4DFC-BE57-E4D06C588D3F}" type="presOf" srcId="{9C8CF29A-33B1-49C2-9C67-5F6F35AA2CDA}" destId="{53E7D99A-2AB1-48B8-B0EC-398613C312F4}" srcOrd="0" destOrd="0" presId="urn:microsoft.com/office/officeart/2005/8/layout/process5"/>
    <dgm:cxn modelId="{5CA6290D-C9F4-4D08-B1C4-8004962E239C}" srcId="{08FA6212-F488-4236-863B-6EC57A078337}" destId="{520DFCE9-D7DE-400B-B056-110583CCFD59}" srcOrd="11" destOrd="0" parTransId="{4F98D9A6-EA44-4C0D-9122-41E8AAE4DA59}" sibTransId="{D5718D08-7DE8-4415-8E23-5CC4ABAE2CC9}"/>
    <dgm:cxn modelId="{8B23CF0E-3324-4ED2-8D28-612CFDA4120A}" type="presOf" srcId="{9C8CF29A-33B1-49C2-9C67-5F6F35AA2CDA}" destId="{DB05C4E8-1DBF-4623-AD41-80200FC33E9B}" srcOrd="1" destOrd="0" presId="urn:microsoft.com/office/officeart/2005/8/layout/process5"/>
    <dgm:cxn modelId="{0A7BA50F-1000-4DE2-9E9A-D0E4D7F814AB}" type="presOf" srcId="{19121E59-A52A-40B9-9930-50399633E248}" destId="{15A94A71-3069-48F2-BBEE-9DA45F36D193}" srcOrd="0" destOrd="0" presId="urn:microsoft.com/office/officeart/2005/8/layout/process5"/>
    <dgm:cxn modelId="{056AE012-FE9C-448B-83C6-7AEECE8B522F}" type="presOf" srcId="{54A98594-0C55-4857-9C33-57B70BFF6B2D}" destId="{D12B39C0-B1B0-49E2-9BD8-1124ACC3D30A}" srcOrd="0" destOrd="0" presId="urn:microsoft.com/office/officeart/2005/8/layout/process5"/>
    <dgm:cxn modelId="{2CAE0614-798F-4F83-8F6E-CA7D22A822CE}" type="presOf" srcId="{1E9FAB17-D3D2-4F66-AF78-0D24B52EBBE2}" destId="{BD3DFE42-00B6-412D-9C28-BB8F9D462B03}" srcOrd="0" destOrd="0" presId="urn:microsoft.com/office/officeart/2005/8/layout/process5"/>
    <dgm:cxn modelId="{E9B1CF1C-5C9C-4816-8711-D66CFEA91214}" type="presOf" srcId="{54A98594-0C55-4857-9C33-57B70BFF6B2D}" destId="{9526B0FF-C372-470F-893E-A9972427B0B5}" srcOrd="1" destOrd="0" presId="urn:microsoft.com/office/officeart/2005/8/layout/process5"/>
    <dgm:cxn modelId="{D7E6AF1F-2589-4363-8933-1F1372D7B348}" srcId="{08FA6212-F488-4236-863B-6EC57A078337}" destId="{77B91C5C-2603-4457-B811-32A7A7D3B713}" srcOrd="8" destOrd="0" parTransId="{00054767-B012-4970-AD21-14096596599F}" sibTransId="{71B34E4D-8EA4-4BA7-9FE9-5D34E10AF73E}"/>
    <dgm:cxn modelId="{0AED9436-BC78-458F-A042-74B5A6D37617}" type="presOf" srcId="{71B34E4D-8EA4-4BA7-9FE9-5D34E10AF73E}" destId="{8314557C-C5E3-47FB-BB0A-4437C6425701}" srcOrd="0" destOrd="0" presId="urn:microsoft.com/office/officeart/2005/8/layout/process5"/>
    <dgm:cxn modelId="{01784738-C5CD-48B8-877D-77249322539F}" type="presOf" srcId="{3347238C-A6A4-41CF-AF9C-9945F8D4CA03}" destId="{0E58EF61-B4E2-4E48-A50F-2AA8AC7E1617}" srcOrd="0" destOrd="0" presId="urn:microsoft.com/office/officeart/2005/8/layout/process5"/>
    <dgm:cxn modelId="{0751913C-6854-470D-A178-7620FAFD612D}" type="presOf" srcId="{7A9E6C74-A38D-4C8F-B7D8-84762A6FE2BC}" destId="{E6CF0484-8557-40E5-9423-2F2ADC8F5285}" srcOrd="0" destOrd="0" presId="urn:microsoft.com/office/officeart/2005/8/layout/process5"/>
    <dgm:cxn modelId="{B7511F5D-FA43-47A7-807C-5C739F338846}" srcId="{08FA6212-F488-4236-863B-6EC57A078337}" destId="{AE6A2105-3339-4EFE-A5B4-9175FF48E3AE}" srcOrd="10" destOrd="0" parTransId="{E3E43DAB-0713-4C76-B75F-9659D3DD50A9}" sibTransId="{1E9FAB17-D3D2-4F66-AF78-0D24B52EBBE2}"/>
    <dgm:cxn modelId="{EC8B235E-2D1F-43F5-90BE-8A4BB3B6BAE8}" type="presOf" srcId="{D45CA93D-E0A4-47E7-BEAD-9294176EA5D2}" destId="{0C281ACD-A396-4F1D-9D6F-DBD3C12CA5D0}" srcOrd="0" destOrd="0" presId="urn:microsoft.com/office/officeart/2005/8/layout/process5"/>
    <dgm:cxn modelId="{A6CE0E62-7F2F-4B7C-97D9-99FB054A6AC6}" srcId="{08FA6212-F488-4236-863B-6EC57A078337}" destId="{3CF841A1-6E97-4AD3-AAC0-CC197C826EBB}" srcOrd="7" destOrd="0" parTransId="{809F077D-F639-4659-9AAB-4289E2E2AFB6}" sibTransId="{E5B6B575-EF0E-4610-92FD-71915A240120}"/>
    <dgm:cxn modelId="{22898062-D980-4E00-922D-FC6A698FB3C8}" type="presOf" srcId="{D45CA93D-E0A4-47E7-BEAD-9294176EA5D2}" destId="{473C3199-CAE4-414B-8D5B-1E96424CF18A}" srcOrd="1" destOrd="0" presId="urn:microsoft.com/office/officeart/2005/8/layout/process5"/>
    <dgm:cxn modelId="{C082D947-57B7-43E9-BAC4-2D30FEE202FA}" srcId="{08FA6212-F488-4236-863B-6EC57A078337}" destId="{DA402185-85A0-4020-A16E-599D0E2ABDEF}" srcOrd="3" destOrd="0" parTransId="{2D3D5AC5-3D3D-4D8C-9985-DEC64AEA7A2D}" sibTransId="{7A9E6C74-A38D-4C8F-B7D8-84762A6FE2BC}"/>
    <dgm:cxn modelId="{40094652-0DB5-4C9A-B278-175F71E651B3}" type="presOf" srcId="{0C541385-B129-4171-BBBC-26297541413B}" destId="{A2C4B7E2-F70D-4972-B160-20729A2ED8AA}" srcOrd="0" destOrd="0" presId="urn:microsoft.com/office/officeart/2005/8/layout/process5"/>
    <dgm:cxn modelId="{0E2F9256-5570-44EF-A812-B5D7AA10AE13}" type="presOf" srcId="{B65A2CB9-83E4-4BDB-A421-D2B6272093DD}" destId="{3D6A905F-7944-486A-85AF-7A718B3FA730}" srcOrd="1" destOrd="0" presId="urn:microsoft.com/office/officeart/2005/8/layout/process5"/>
    <dgm:cxn modelId="{B5FE5458-4390-479D-95D9-DA8E6E6C8B24}" type="presOf" srcId="{942D6B17-EAB9-4934-9C1C-673B75C81F0F}" destId="{045DDEC9-A174-4D03-B5ED-528372349DBF}" srcOrd="0" destOrd="0" presId="urn:microsoft.com/office/officeart/2005/8/layout/process5"/>
    <dgm:cxn modelId="{185D207B-64F9-45F3-A53E-2898055B5A99}" type="presOf" srcId="{B65A2CB9-83E4-4BDB-A421-D2B6272093DD}" destId="{CE2FA08D-E144-459B-959D-C49B3761F563}" srcOrd="0" destOrd="0" presId="urn:microsoft.com/office/officeart/2005/8/layout/process5"/>
    <dgm:cxn modelId="{5D9F3785-3A43-493A-98B1-544206591C83}" type="presOf" srcId="{80E683CC-55C3-4D11-94E2-EA00BB393843}" destId="{0F70F8C4-9DF0-4B09-8699-C95194DF44FD}" srcOrd="0" destOrd="0" presId="urn:microsoft.com/office/officeart/2005/8/layout/process5"/>
    <dgm:cxn modelId="{3B074586-D230-43DC-ACEA-E9EFACF3C096}" type="presOf" srcId="{71B34E4D-8EA4-4BA7-9FE9-5D34E10AF73E}" destId="{100FEA0B-76AE-460D-9328-93CCFA8ACBA4}" srcOrd="1" destOrd="0" presId="urn:microsoft.com/office/officeart/2005/8/layout/process5"/>
    <dgm:cxn modelId="{B2102C87-CC3F-4244-AC58-FADD9B35915C}" type="presOf" srcId="{3B7B66C6-429B-4B1E-8AAB-58376C3EA909}" destId="{762877E9-0662-45AE-B064-ADE7A88E4C25}" srcOrd="0" destOrd="0" presId="urn:microsoft.com/office/officeart/2005/8/layout/process5"/>
    <dgm:cxn modelId="{27FC718D-F5DA-4E90-9571-B6CD83CF8D43}" type="presOf" srcId="{C067F3F7-1400-43AB-8493-F40FEE1E3008}" destId="{AF59672A-05BB-4B32-BDD8-B90AED8903E4}" srcOrd="0" destOrd="0" presId="urn:microsoft.com/office/officeart/2005/8/layout/process5"/>
    <dgm:cxn modelId="{5D5E428F-F69F-43CA-81F5-5827DC7663CD}" type="presOf" srcId="{1E9FAB17-D3D2-4F66-AF78-0D24B52EBBE2}" destId="{75ED6644-BE96-42CD-A15F-8ADFBC4A3BF9}" srcOrd="1" destOrd="0" presId="urn:microsoft.com/office/officeart/2005/8/layout/process5"/>
    <dgm:cxn modelId="{7CBE5191-EA3E-4729-ADC9-E1C33A8455BB}" type="presOf" srcId="{E5B6B575-EF0E-4610-92FD-71915A240120}" destId="{FB7C78E2-71CE-4EA6-A41A-886A5573533B}" srcOrd="0" destOrd="0" presId="urn:microsoft.com/office/officeart/2005/8/layout/process5"/>
    <dgm:cxn modelId="{DEDA6096-0EA3-4E59-BCFC-1FEF44563B48}" type="presOf" srcId="{7A7B3484-3A1A-4D69-ABCE-0138B24F2256}" destId="{8536A861-1922-4495-B421-E67F135D5F8F}" srcOrd="0" destOrd="0" presId="urn:microsoft.com/office/officeart/2005/8/layout/process5"/>
    <dgm:cxn modelId="{FF37D299-9C92-42C2-AFB9-61BE1D0C2742}" type="presOf" srcId="{7A7B3484-3A1A-4D69-ABCE-0138B24F2256}" destId="{E16F574F-0717-46F0-9FDB-F021B6BA97A8}" srcOrd="1" destOrd="0" presId="urn:microsoft.com/office/officeart/2005/8/layout/process5"/>
    <dgm:cxn modelId="{08381CA2-695A-4C59-B0E9-C00B6F1A7769}" type="presOf" srcId="{77B91C5C-2603-4457-B811-32A7A7D3B713}" destId="{57F7EB3E-1BFB-463D-ACFE-912718EED173}" srcOrd="0" destOrd="0" presId="urn:microsoft.com/office/officeart/2005/8/layout/process5"/>
    <dgm:cxn modelId="{9A0BBBA5-8B03-401E-BC11-3608FE370B47}" type="presOf" srcId="{B58B56C2-E586-4DD9-A07D-613F4528A062}" destId="{61DEAF43-498A-4012-AAF6-39E166ED7AC8}" srcOrd="0" destOrd="0" presId="urn:microsoft.com/office/officeart/2005/8/layout/process5"/>
    <dgm:cxn modelId="{C918A1AD-2CF8-4B5B-93EF-B7FEBFB955F2}" type="presOf" srcId="{F2F3E1E6-8CBD-449E-A64D-0B49B0BC340D}" destId="{D237BFAA-AA34-4929-AF3B-814B67F7D4B5}" srcOrd="0" destOrd="0" presId="urn:microsoft.com/office/officeart/2005/8/layout/process5"/>
    <dgm:cxn modelId="{479D55B0-43AA-4407-896D-9AB7B629CB0D}" srcId="{08FA6212-F488-4236-863B-6EC57A078337}" destId="{0C541385-B129-4171-BBBC-26297541413B}" srcOrd="5" destOrd="0" parTransId="{193FFE61-4292-4986-88FA-150BD8FD94A0}" sibTransId="{B65A2CB9-83E4-4BDB-A421-D2B6272093DD}"/>
    <dgm:cxn modelId="{3769CCB1-27FE-4B2C-9C88-A9BC85CE6C02}" srcId="{08FA6212-F488-4236-863B-6EC57A078337}" destId="{3347238C-A6A4-41CF-AF9C-9945F8D4CA03}" srcOrd="6" destOrd="0" parTransId="{6120CE44-0868-45BA-B047-521C6EE6EC52}" sibTransId="{B58B56C2-E586-4DD9-A07D-613F4528A062}"/>
    <dgm:cxn modelId="{BC6B2DB2-42DA-4B44-A966-26515974EBB7}" srcId="{08FA6212-F488-4236-863B-6EC57A078337}" destId="{3B7B66C6-429B-4B1E-8AAB-58376C3EA909}" srcOrd="4" destOrd="0" parTransId="{7C1E60AA-AFF5-4257-A14B-F88D8D540064}" sibTransId="{7A7B3484-3A1A-4D69-ABCE-0138B24F2256}"/>
    <dgm:cxn modelId="{1E56DBB4-BB7D-49C3-B8CF-D2BADF91AE7E}" type="presOf" srcId="{08FA6212-F488-4236-863B-6EC57A078337}" destId="{E33B0376-B190-4418-AEF5-43B183208EB1}" srcOrd="0" destOrd="0" presId="urn:microsoft.com/office/officeart/2005/8/layout/process5"/>
    <dgm:cxn modelId="{078F32B6-3095-40B4-8618-4649C3F132D4}" type="presOf" srcId="{AE6A2105-3339-4EFE-A5B4-9175FF48E3AE}" destId="{83C75C86-7677-4F1C-8E83-7A3C22350B23}" srcOrd="0" destOrd="0" presId="urn:microsoft.com/office/officeart/2005/8/layout/process5"/>
    <dgm:cxn modelId="{2B787AB6-A88C-4B65-9ECF-23EFF648106C}" srcId="{08FA6212-F488-4236-863B-6EC57A078337}" destId="{F2F3E1E6-8CBD-449E-A64D-0B49B0BC340D}" srcOrd="2" destOrd="0" parTransId="{78A01C5F-6764-4249-86D4-99322D89D6C4}" sibTransId="{54A98594-0C55-4857-9C33-57B70BFF6B2D}"/>
    <dgm:cxn modelId="{BA1059BC-B45F-4E49-B4D7-FB1BBB8D73AC}" type="presOf" srcId="{DA402185-85A0-4020-A16E-599D0E2ABDEF}" destId="{7C0F3456-7B45-4BC0-859C-0DD91ED39959}" srcOrd="0" destOrd="0" presId="urn:microsoft.com/office/officeart/2005/8/layout/process5"/>
    <dgm:cxn modelId="{2C0B73C0-D75F-439D-A43C-4C06FEB31631}" type="presOf" srcId="{520DFCE9-D7DE-400B-B056-110583CCFD59}" destId="{42A96B0B-FC12-42E4-92B6-A04736987B9B}" srcOrd="0" destOrd="0" presId="urn:microsoft.com/office/officeart/2005/8/layout/process5"/>
    <dgm:cxn modelId="{9C3F68C7-686E-44DA-B582-E3F7D47349FA}" type="presOf" srcId="{7A9E6C74-A38D-4C8F-B7D8-84762A6FE2BC}" destId="{C27ED143-7625-440D-95C0-C1219923DC12}" srcOrd="1" destOrd="0" presId="urn:microsoft.com/office/officeart/2005/8/layout/process5"/>
    <dgm:cxn modelId="{BFE641D1-1EB2-49CC-A18C-254EE73798C2}" type="presOf" srcId="{E5B6B575-EF0E-4610-92FD-71915A240120}" destId="{03044C4A-57C1-4971-9FE3-3B291F2D34FB}" srcOrd="1" destOrd="0" presId="urn:microsoft.com/office/officeart/2005/8/layout/process5"/>
    <dgm:cxn modelId="{F952DCD4-A7F5-4FE7-9396-9D0A3B324C8D}" type="presOf" srcId="{3CF841A1-6E97-4AD3-AAC0-CC197C826EBB}" destId="{E6AEB66B-8D85-4D73-9FEC-C62BFFD5DB75}" srcOrd="0" destOrd="0" presId="urn:microsoft.com/office/officeart/2005/8/layout/process5"/>
    <dgm:cxn modelId="{8B9140EF-581F-4CBE-BCA5-1ABAF2C03284}" srcId="{08FA6212-F488-4236-863B-6EC57A078337}" destId="{80E683CC-55C3-4D11-94E2-EA00BB393843}" srcOrd="0" destOrd="0" parTransId="{FAA33E0F-C1DF-4D4F-81CA-7557E8DA6033}" sibTransId="{19121E59-A52A-40B9-9930-50399633E248}"/>
    <dgm:cxn modelId="{CDCFF7F0-220B-4B16-B546-589082E7DFC0}" srcId="{08FA6212-F488-4236-863B-6EC57A078337}" destId="{C067F3F7-1400-43AB-8493-F40FEE1E3008}" srcOrd="9" destOrd="0" parTransId="{DD44C020-1627-4384-84BB-DCDBD512B5D2}" sibTransId="{D45CA93D-E0A4-47E7-BEAD-9294176EA5D2}"/>
    <dgm:cxn modelId="{FC8C8CF3-6382-482E-B6CF-BE447B392166}" srcId="{08FA6212-F488-4236-863B-6EC57A078337}" destId="{942D6B17-EAB9-4934-9C1C-673B75C81F0F}" srcOrd="1" destOrd="0" parTransId="{81CD12EA-7AC8-497B-B3ED-7F5CD3F7281E}" sibTransId="{9C8CF29A-33B1-49C2-9C67-5F6F35AA2CDA}"/>
    <dgm:cxn modelId="{062274FD-D140-49D0-B9C4-B6F8C86500A0}" type="presOf" srcId="{19121E59-A52A-40B9-9930-50399633E248}" destId="{401D013B-F3CE-4170-BDFB-DEEE53B810A3}" srcOrd="1" destOrd="0" presId="urn:microsoft.com/office/officeart/2005/8/layout/process5"/>
    <dgm:cxn modelId="{F2BCA633-9161-4B8D-8B4F-67170B9436A5}" type="presParOf" srcId="{E33B0376-B190-4418-AEF5-43B183208EB1}" destId="{0F70F8C4-9DF0-4B09-8699-C95194DF44FD}" srcOrd="0" destOrd="0" presId="urn:microsoft.com/office/officeart/2005/8/layout/process5"/>
    <dgm:cxn modelId="{D7253089-CA86-4D37-A349-A0AF1FFFD65C}" type="presParOf" srcId="{E33B0376-B190-4418-AEF5-43B183208EB1}" destId="{15A94A71-3069-48F2-BBEE-9DA45F36D193}" srcOrd="1" destOrd="0" presId="urn:microsoft.com/office/officeart/2005/8/layout/process5"/>
    <dgm:cxn modelId="{CE0819B8-E5C8-4202-8FEC-C010F40BC3B7}" type="presParOf" srcId="{15A94A71-3069-48F2-BBEE-9DA45F36D193}" destId="{401D013B-F3CE-4170-BDFB-DEEE53B810A3}" srcOrd="0" destOrd="0" presId="urn:microsoft.com/office/officeart/2005/8/layout/process5"/>
    <dgm:cxn modelId="{EA32A978-1CF1-42B7-AFC0-355C65A46EB1}" type="presParOf" srcId="{E33B0376-B190-4418-AEF5-43B183208EB1}" destId="{045DDEC9-A174-4D03-B5ED-528372349DBF}" srcOrd="2" destOrd="0" presId="urn:microsoft.com/office/officeart/2005/8/layout/process5"/>
    <dgm:cxn modelId="{75E9E53E-F2F1-493C-A539-65CFFE56A623}" type="presParOf" srcId="{E33B0376-B190-4418-AEF5-43B183208EB1}" destId="{53E7D99A-2AB1-48B8-B0EC-398613C312F4}" srcOrd="3" destOrd="0" presId="urn:microsoft.com/office/officeart/2005/8/layout/process5"/>
    <dgm:cxn modelId="{CD57DB27-3A26-4155-BE4D-2B85975721BC}" type="presParOf" srcId="{53E7D99A-2AB1-48B8-B0EC-398613C312F4}" destId="{DB05C4E8-1DBF-4623-AD41-80200FC33E9B}" srcOrd="0" destOrd="0" presId="urn:microsoft.com/office/officeart/2005/8/layout/process5"/>
    <dgm:cxn modelId="{5AA8CBB9-36A4-4B13-B8A6-A8E191EEF762}" type="presParOf" srcId="{E33B0376-B190-4418-AEF5-43B183208EB1}" destId="{D237BFAA-AA34-4929-AF3B-814B67F7D4B5}" srcOrd="4" destOrd="0" presId="urn:microsoft.com/office/officeart/2005/8/layout/process5"/>
    <dgm:cxn modelId="{6160677D-00A0-424D-AE5D-45B3E6C49965}" type="presParOf" srcId="{E33B0376-B190-4418-AEF5-43B183208EB1}" destId="{D12B39C0-B1B0-49E2-9BD8-1124ACC3D30A}" srcOrd="5" destOrd="0" presId="urn:microsoft.com/office/officeart/2005/8/layout/process5"/>
    <dgm:cxn modelId="{AA52EE84-3C6A-4E23-98E1-60A4E88BEB8C}" type="presParOf" srcId="{D12B39C0-B1B0-49E2-9BD8-1124ACC3D30A}" destId="{9526B0FF-C372-470F-893E-A9972427B0B5}" srcOrd="0" destOrd="0" presId="urn:microsoft.com/office/officeart/2005/8/layout/process5"/>
    <dgm:cxn modelId="{02D5F3C4-C2DD-42DB-A184-B2F5F5DAA46D}" type="presParOf" srcId="{E33B0376-B190-4418-AEF5-43B183208EB1}" destId="{7C0F3456-7B45-4BC0-859C-0DD91ED39959}" srcOrd="6" destOrd="0" presId="urn:microsoft.com/office/officeart/2005/8/layout/process5"/>
    <dgm:cxn modelId="{D9F8EA52-C915-49EA-96F3-F0604FEE845D}" type="presParOf" srcId="{E33B0376-B190-4418-AEF5-43B183208EB1}" destId="{E6CF0484-8557-40E5-9423-2F2ADC8F5285}" srcOrd="7" destOrd="0" presId="urn:microsoft.com/office/officeart/2005/8/layout/process5"/>
    <dgm:cxn modelId="{D5793CC5-DEC4-4EB8-843C-E23EA3439355}" type="presParOf" srcId="{E6CF0484-8557-40E5-9423-2F2ADC8F5285}" destId="{C27ED143-7625-440D-95C0-C1219923DC12}" srcOrd="0" destOrd="0" presId="urn:microsoft.com/office/officeart/2005/8/layout/process5"/>
    <dgm:cxn modelId="{D4F49856-A11B-4864-89DB-6C053E33190F}" type="presParOf" srcId="{E33B0376-B190-4418-AEF5-43B183208EB1}" destId="{762877E9-0662-45AE-B064-ADE7A88E4C25}" srcOrd="8" destOrd="0" presId="urn:microsoft.com/office/officeart/2005/8/layout/process5"/>
    <dgm:cxn modelId="{93C93A1A-4FCB-4BE5-AFF4-71DF3701BA8B}" type="presParOf" srcId="{E33B0376-B190-4418-AEF5-43B183208EB1}" destId="{8536A861-1922-4495-B421-E67F135D5F8F}" srcOrd="9" destOrd="0" presId="urn:microsoft.com/office/officeart/2005/8/layout/process5"/>
    <dgm:cxn modelId="{81386AA6-A32A-461C-B67C-B30AC9B7B1CE}" type="presParOf" srcId="{8536A861-1922-4495-B421-E67F135D5F8F}" destId="{E16F574F-0717-46F0-9FDB-F021B6BA97A8}" srcOrd="0" destOrd="0" presId="urn:microsoft.com/office/officeart/2005/8/layout/process5"/>
    <dgm:cxn modelId="{CB7E2230-22DA-40D8-B4B6-010B0167C082}" type="presParOf" srcId="{E33B0376-B190-4418-AEF5-43B183208EB1}" destId="{A2C4B7E2-F70D-4972-B160-20729A2ED8AA}" srcOrd="10" destOrd="0" presId="urn:microsoft.com/office/officeart/2005/8/layout/process5"/>
    <dgm:cxn modelId="{ACEA4756-1BAB-41F2-B49D-36791D373424}" type="presParOf" srcId="{E33B0376-B190-4418-AEF5-43B183208EB1}" destId="{CE2FA08D-E144-459B-959D-C49B3761F563}" srcOrd="11" destOrd="0" presId="urn:microsoft.com/office/officeart/2005/8/layout/process5"/>
    <dgm:cxn modelId="{01DB8B55-3A0C-457F-89DB-D17D81EE7C32}" type="presParOf" srcId="{CE2FA08D-E144-459B-959D-C49B3761F563}" destId="{3D6A905F-7944-486A-85AF-7A718B3FA730}" srcOrd="0" destOrd="0" presId="urn:microsoft.com/office/officeart/2005/8/layout/process5"/>
    <dgm:cxn modelId="{AAD07960-9896-4B5B-9311-FB8E9C0452E7}" type="presParOf" srcId="{E33B0376-B190-4418-AEF5-43B183208EB1}" destId="{0E58EF61-B4E2-4E48-A50F-2AA8AC7E1617}" srcOrd="12" destOrd="0" presId="urn:microsoft.com/office/officeart/2005/8/layout/process5"/>
    <dgm:cxn modelId="{C56854FB-25AB-4A7E-9A43-753C997C868F}" type="presParOf" srcId="{E33B0376-B190-4418-AEF5-43B183208EB1}" destId="{61DEAF43-498A-4012-AAF6-39E166ED7AC8}" srcOrd="13" destOrd="0" presId="urn:microsoft.com/office/officeart/2005/8/layout/process5"/>
    <dgm:cxn modelId="{BE259E7D-682D-4379-BF86-E17342B844F5}" type="presParOf" srcId="{61DEAF43-498A-4012-AAF6-39E166ED7AC8}" destId="{32497C36-E4AA-4E85-9F14-C801AD606A9B}" srcOrd="0" destOrd="0" presId="urn:microsoft.com/office/officeart/2005/8/layout/process5"/>
    <dgm:cxn modelId="{D63FDB9F-0A50-4402-A70A-BFE17AD6A85F}" type="presParOf" srcId="{E33B0376-B190-4418-AEF5-43B183208EB1}" destId="{E6AEB66B-8D85-4D73-9FEC-C62BFFD5DB75}" srcOrd="14" destOrd="0" presId="urn:microsoft.com/office/officeart/2005/8/layout/process5"/>
    <dgm:cxn modelId="{C5586248-118B-4715-ADAC-F03A130AFD22}" type="presParOf" srcId="{E33B0376-B190-4418-AEF5-43B183208EB1}" destId="{FB7C78E2-71CE-4EA6-A41A-886A5573533B}" srcOrd="15" destOrd="0" presId="urn:microsoft.com/office/officeart/2005/8/layout/process5"/>
    <dgm:cxn modelId="{009B20D3-E764-4EEA-9313-5E1AC6B96DC2}" type="presParOf" srcId="{FB7C78E2-71CE-4EA6-A41A-886A5573533B}" destId="{03044C4A-57C1-4971-9FE3-3B291F2D34FB}" srcOrd="0" destOrd="0" presId="urn:microsoft.com/office/officeart/2005/8/layout/process5"/>
    <dgm:cxn modelId="{2DD93BC8-A81C-4D3E-B650-2BC54731D087}" type="presParOf" srcId="{E33B0376-B190-4418-AEF5-43B183208EB1}" destId="{57F7EB3E-1BFB-463D-ACFE-912718EED173}" srcOrd="16" destOrd="0" presId="urn:microsoft.com/office/officeart/2005/8/layout/process5"/>
    <dgm:cxn modelId="{72CDBC35-B490-471D-B92B-B2BDD7FE6334}" type="presParOf" srcId="{E33B0376-B190-4418-AEF5-43B183208EB1}" destId="{8314557C-C5E3-47FB-BB0A-4437C6425701}" srcOrd="17" destOrd="0" presId="urn:microsoft.com/office/officeart/2005/8/layout/process5"/>
    <dgm:cxn modelId="{112ED246-5BEA-477B-8BA4-1A01B51A1C9E}" type="presParOf" srcId="{8314557C-C5E3-47FB-BB0A-4437C6425701}" destId="{100FEA0B-76AE-460D-9328-93CCFA8ACBA4}" srcOrd="0" destOrd="0" presId="urn:microsoft.com/office/officeart/2005/8/layout/process5"/>
    <dgm:cxn modelId="{DCC9B03A-B1BB-47EB-AF96-368A0FA54D47}" type="presParOf" srcId="{E33B0376-B190-4418-AEF5-43B183208EB1}" destId="{AF59672A-05BB-4B32-BDD8-B90AED8903E4}" srcOrd="18" destOrd="0" presId="urn:microsoft.com/office/officeart/2005/8/layout/process5"/>
    <dgm:cxn modelId="{EA0F7D91-8B0F-410E-B024-EA0BE5C4EDFC}" type="presParOf" srcId="{E33B0376-B190-4418-AEF5-43B183208EB1}" destId="{0C281ACD-A396-4F1D-9D6F-DBD3C12CA5D0}" srcOrd="19" destOrd="0" presId="urn:microsoft.com/office/officeart/2005/8/layout/process5"/>
    <dgm:cxn modelId="{84C71F86-C8ED-4857-AC90-29B4D2C95FB3}" type="presParOf" srcId="{0C281ACD-A396-4F1D-9D6F-DBD3C12CA5D0}" destId="{473C3199-CAE4-414B-8D5B-1E96424CF18A}" srcOrd="0" destOrd="0" presId="urn:microsoft.com/office/officeart/2005/8/layout/process5"/>
    <dgm:cxn modelId="{3F4E3DC1-B8E4-4729-B640-539E266E89A1}" type="presParOf" srcId="{E33B0376-B190-4418-AEF5-43B183208EB1}" destId="{83C75C86-7677-4F1C-8E83-7A3C22350B23}" srcOrd="20" destOrd="0" presId="urn:microsoft.com/office/officeart/2005/8/layout/process5"/>
    <dgm:cxn modelId="{E3926F85-D954-490E-87A7-6DB208200133}" type="presParOf" srcId="{E33B0376-B190-4418-AEF5-43B183208EB1}" destId="{BD3DFE42-00B6-412D-9C28-BB8F9D462B03}" srcOrd="21" destOrd="0" presId="urn:microsoft.com/office/officeart/2005/8/layout/process5"/>
    <dgm:cxn modelId="{7FD2322C-2B39-49BD-8D62-5A75916E1C87}" type="presParOf" srcId="{BD3DFE42-00B6-412D-9C28-BB8F9D462B03}" destId="{75ED6644-BE96-42CD-A15F-8ADFBC4A3BF9}" srcOrd="0" destOrd="0" presId="urn:microsoft.com/office/officeart/2005/8/layout/process5"/>
    <dgm:cxn modelId="{E41E85B7-550E-4950-9ACE-C10E834679CF}" type="presParOf" srcId="{E33B0376-B190-4418-AEF5-43B183208EB1}" destId="{42A96B0B-FC12-42E4-92B6-A04736987B9B}"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A5F5A-2D99-40CE-875B-243D4B86C50C}" type="doc">
      <dgm:prSet loTypeId="urn:microsoft.com/office/officeart/2005/8/layout/rings+Icon" loCatId="officeonline" qsTypeId="urn:microsoft.com/office/officeart/2005/8/quickstyle/simple1" qsCatId="simple" csTypeId="urn:microsoft.com/office/officeart/2005/8/colors/accent1_2" csCatId="accent1" phldr="1"/>
      <dgm:spPr/>
      <dgm:t>
        <a:bodyPr/>
        <a:lstStyle/>
        <a:p>
          <a:endParaRPr lang="en-GB"/>
        </a:p>
      </dgm:t>
    </dgm:pt>
    <dgm:pt modelId="{FD56563A-FC2F-4D95-B70D-A51A6B8B589E}">
      <dgm:prSet/>
      <dgm:spPr/>
      <dgm:t>
        <a:bodyPr/>
        <a:lstStyle/>
        <a:p>
          <a:r>
            <a:rPr lang="en-GB" dirty="0"/>
            <a:t>British context humour and in-jokes</a:t>
          </a:r>
        </a:p>
      </dgm:t>
    </dgm:pt>
    <dgm:pt modelId="{D329635F-2931-4F57-8983-0A0109785EE3}" type="parTrans" cxnId="{39E852E8-B7FE-4387-8650-06BD7756B464}">
      <dgm:prSet/>
      <dgm:spPr/>
      <dgm:t>
        <a:bodyPr/>
        <a:lstStyle/>
        <a:p>
          <a:endParaRPr lang="en-GB"/>
        </a:p>
      </dgm:t>
    </dgm:pt>
    <dgm:pt modelId="{AD3E2C6E-F89D-412B-8D0B-780FD68FA872}" type="sibTrans" cxnId="{39E852E8-B7FE-4387-8650-06BD7756B464}">
      <dgm:prSet/>
      <dgm:spPr/>
      <dgm:t>
        <a:bodyPr/>
        <a:lstStyle/>
        <a:p>
          <a:endParaRPr lang="en-GB"/>
        </a:p>
      </dgm:t>
    </dgm:pt>
    <dgm:pt modelId="{9C9D01F8-8223-45A8-A1A3-776470B3C09B}">
      <dgm:prSet/>
      <dgm:spPr/>
      <dgm:t>
        <a:bodyPr/>
        <a:lstStyle/>
        <a:p>
          <a:r>
            <a:rPr lang="en-GB" dirty="0"/>
            <a:t>Inaccessible references, metaphors and sayings</a:t>
          </a:r>
        </a:p>
      </dgm:t>
    </dgm:pt>
    <dgm:pt modelId="{21F5E0B5-EAD4-4A72-84A7-9FE06012FDCA}" type="parTrans" cxnId="{0DA2FD0C-CC13-4DD3-9A4F-D5331BB649F4}">
      <dgm:prSet/>
      <dgm:spPr/>
      <dgm:t>
        <a:bodyPr/>
        <a:lstStyle/>
        <a:p>
          <a:endParaRPr lang="en-GB"/>
        </a:p>
      </dgm:t>
    </dgm:pt>
    <dgm:pt modelId="{F0ADF9D6-230C-4009-A38F-C168FF493ED9}" type="sibTrans" cxnId="{0DA2FD0C-CC13-4DD3-9A4F-D5331BB649F4}">
      <dgm:prSet/>
      <dgm:spPr/>
      <dgm:t>
        <a:bodyPr/>
        <a:lstStyle/>
        <a:p>
          <a:endParaRPr lang="en-GB"/>
        </a:p>
      </dgm:t>
    </dgm:pt>
    <dgm:pt modelId="{DD28F5A4-BE3B-42AA-896C-0C119722C4E2}">
      <dgm:prSet/>
      <dgm:spPr/>
      <dgm:t>
        <a:bodyPr/>
        <a:lstStyle/>
        <a:p>
          <a:r>
            <a:rPr lang="en-GB"/>
            <a:t>Avoiding people with foreign names or thick accents</a:t>
          </a:r>
          <a:endParaRPr lang="en-GB" dirty="0"/>
        </a:p>
      </dgm:t>
    </dgm:pt>
    <dgm:pt modelId="{677FAF5D-8A64-4BEA-83A8-326CE01A8DED}" type="parTrans" cxnId="{E45082DA-8156-49C7-A3B9-ABBC1EB8B039}">
      <dgm:prSet/>
      <dgm:spPr/>
      <dgm:t>
        <a:bodyPr/>
        <a:lstStyle/>
        <a:p>
          <a:endParaRPr lang="en-GB"/>
        </a:p>
      </dgm:t>
    </dgm:pt>
    <dgm:pt modelId="{6C95AC16-3AC6-400F-89F0-C1E3CFBD062B}" type="sibTrans" cxnId="{E45082DA-8156-49C7-A3B9-ABBC1EB8B039}">
      <dgm:prSet/>
      <dgm:spPr/>
      <dgm:t>
        <a:bodyPr/>
        <a:lstStyle/>
        <a:p>
          <a:endParaRPr lang="en-GB"/>
        </a:p>
      </dgm:t>
    </dgm:pt>
    <dgm:pt modelId="{529554E8-893D-4FDF-BEF6-7BCAADD45A4A}">
      <dgm:prSet/>
      <dgm:spPr/>
      <dgm:t>
        <a:bodyPr/>
        <a:lstStyle/>
        <a:p>
          <a:r>
            <a:rPr lang="en-GB" dirty="0"/>
            <a:t>Bias in the case studies</a:t>
          </a:r>
        </a:p>
      </dgm:t>
    </dgm:pt>
    <dgm:pt modelId="{C105F946-B3EF-4DDE-BA5A-31C77B27D52C}" type="parTrans" cxnId="{363AAC01-71D1-4CC5-9E11-1A40951A54C7}">
      <dgm:prSet/>
      <dgm:spPr/>
      <dgm:t>
        <a:bodyPr/>
        <a:lstStyle/>
        <a:p>
          <a:endParaRPr lang="en-GB"/>
        </a:p>
      </dgm:t>
    </dgm:pt>
    <dgm:pt modelId="{7E32D6DF-D668-4AF6-B17B-91FD49661542}" type="sibTrans" cxnId="{363AAC01-71D1-4CC5-9E11-1A40951A54C7}">
      <dgm:prSet/>
      <dgm:spPr/>
      <dgm:t>
        <a:bodyPr/>
        <a:lstStyle/>
        <a:p>
          <a:endParaRPr lang="en-GB"/>
        </a:p>
      </dgm:t>
    </dgm:pt>
    <dgm:pt modelId="{95787156-F8D5-48D1-8F10-2AE6C07B54C0}">
      <dgm:prSet/>
      <dgm:spPr/>
      <dgm:t>
        <a:bodyPr/>
        <a:lstStyle/>
        <a:p>
          <a:r>
            <a:rPr lang="en-GB" dirty="0"/>
            <a:t>Exclusionary delivery styles</a:t>
          </a:r>
        </a:p>
      </dgm:t>
    </dgm:pt>
    <dgm:pt modelId="{90FBD214-6D4A-4E71-932A-98A587EFAA7B}" type="parTrans" cxnId="{A45E1891-647D-4AE8-9A4D-1ECEBDD388BF}">
      <dgm:prSet/>
      <dgm:spPr/>
      <dgm:t>
        <a:bodyPr/>
        <a:lstStyle/>
        <a:p>
          <a:endParaRPr lang="en-GB"/>
        </a:p>
      </dgm:t>
    </dgm:pt>
    <dgm:pt modelId="{17485648-001A-4004-901D-9C33231FB6DF}" type="sibTrans" cxnId="{A45E1891-647D-4AE8-9A4D-1ECEBDD388BF}">
      <dgm:prSet/>
      <dgm:spPr/>
      <dgm:t>
        <a:bodyPr/>
        <a:lstStyle/>
        <a:p>
          <a:endParaRPr lang="en-GB"/>
        </a:p>
      </dgm:t>
    </dgm:pt>
    <dgm:pt modelId="{7C1CA5C6-4D0E-42E1-9573-BE99D9218DB2}">
      <dgm:prSet/>
      <dgm:spPr/>
      <dgm:t>
        <a:bodyPr/>
        <a:lstStyle/>
        <a:p>
          <a:r>
            <a:rPr lang="en-GB"/>
            <a:t>Assumed cultural and historical knowledge</a:t>
          </a:r>
          <a:endParaRPr lang="en-GB" dirty="0"/>
        </a:p>
      </dgm:t>
    </dgm:pt>
    <dgm:pt modelId="{71DE27C2-0E1D-4176-A66C-45C6E46861F1}" type="parTrans" cxnId="{4EC56211-8DDC-4027-AA4B-ECB47DC24B3F}">
      <dgm:prSet/>
      <dgm:spPr/>
      <dgm:t>
        <a:bodyPr/>
        <a:lstStyle/>
        <a:p>
          <a:endParaRPr lang="en-GB"/>
        </a:p>
      </dgm:t>
    </dgm:pt>
    <dgm:pt modelId="{E8562541-6506-4D27-B315-CACEB49F09D4}" type="sibTrans" cxnId="{4EC56211-8DDC-4027-AA4B-ECB47DC24B3F}">
      <dgm:prSet/>
      <dgm:spPr/>
      <dgm:t>
        <a:bodyPr/>
        <a:lstStyle/>
        <a:p>
          <a:endParaRPr lang="en-GB"/>
        </a:p>
      </dgm:t>
    </dgm:pt>
    <dgm:pt modelId="{7B8067AF-210D-47BA-92CD-56670D3AF331}">
      <dgm:prSet/>
      <dgm:spPr/>
      <dgm:t>
        <a:bodyPr/>
        <a:lstStyle/>
        <a:p>
          <a:r>
            <a:rPr lang="en-GB"/>
            <a:t>Whose voice is elevated in the room? </a:t>
          </a:r>
          <a:endParaRPr lang="en-GB" dirty="0"/>
        </a:p>
      </dgm:t>
    </dgm:pt>
    <dgm:pt modelId="{F1DDFFDD-9EDE-416C-BB11-EFED7921099D}" type="parTrans" cxnId="{3594ED9C-5B82-489E-B663-88EC6B3FF246}">
      <dgm:prSet/>
      <dgm:spPr/>
      <dgm:t>
        <a:bodyPr/>
        <a:lstStyle/>
        <a:p>
          <a:endParaRPr lang="en-GB"/>
        </a:p>
      </dgm:t>
    </dgm:pt>
    <dgm:pt modelId="{A2A63B84-EE48-4EB2-8035-90D8070BE146}" type="sibTrans" cxnId="{3594ED9C-5B82-489E-B663-88EC6B3FF246}">
      <dgm:prSet/>
      <dgm:spPr/>
      <dgm:t>
        <a:bodyPr/>
        <a:lstStyle/>
        <a:p>
          <a:endParaRPr lang="en-GB"/>
        </a:p>
      </dgm:t>
    </dgm:pt>
    <dgm:pt modelId="{8B219EB8-7ED3-458C-835C-700A7A443483}">
      <dgm:prSet/>
      <dgm:spPr/>
      <dgm:t>
        <a:bodyPr/>
        <a:lstStyle/>
        <a:p>
          <a:endParaRPr lang="en-US"/>
        </a:p>
      </dgm:t>
    </dgm:pt>
    <dgm:pt modelId="{BFD82B38-1642-4F6B-973B-C3D039AB42EF}" type="parTrans" cxnId="{81000F0F-01A0-4428-A372-0AF2FF23DAD9}">
      <dgm:prSet/>
      <dgm:spPr/>
      <dgm:t>
        <a:bodyPr/>
        <a:lstStyle/>
        <a:p>
          <a:endParaRPr lang="en-GB"/>
        </a:p>
      </dgm:t>
    </dgm:pt>
    <dgm:pt modelId="{DC447DF9-A237-47CD-BFA8-AEF515936E58}" type="sibTrans" cxnId="{81000F0F-01A0-4428-A372-0AF2FF23DAD9}">
      <dgm:prSet/>
      <dgm:spPr/>
      <dgm:t>
        <a:bodyPr/>
        <a:lstStyle/>
        <a:p>
          <a:endParaRPr lang="en-GB"/>
        </a:p>
      </dgm:t>
    </dgm:pt>
    <dgm:pt modelId="{480016A1-7389-41EB-92AC-3BF0DF1AF70A}">
      <dgm:prSet/>
      <dgm:spPr/>
      <dgm:t>
        <a:bodyPr/>
        <a:lstStyle/>
        <a:p>
          <a:endParaRPr lang="en-US"/>
        </a:p>
      </dgm:t>
    </dgm:pt>
    <dgm:pt modelId="{6466B9BA-D5E6-4205-991B-4F47C6540868}" type="parTrans" cxnId="{B8330169-7A44-40CE-B2F4-DB9FE95D08ED}">
      <dgm:prSet/>
      <dgm:spPr/>
      <dgm:t>
        <a:bodyPr/>
        <a:lstStyle/>
        <a:p>
          <a:endParaRPr lang="en-GB"/>
        </a:p>
      </dgm:t>
    </dgm:pt>
    <dgm:pt modelId="{A6B1CC96-FB8D-4333-8184-65A0CB875DD7}" type="sibTrans" cxnId="{B8330169-7A44-40CE-B2F4-DB9FE95D08ED}">
      <dgm:prSet/>
      <dgm:spPr/>
      <dgm:t>
        <a:bodyPr/>
        <a:lstStyle/>
        <a:p>
          <a:endParaRPr lang="en-GB"/>
        </a:p>
      </dgm:t>
    </dgm:pt>
    <dgm:pt modelId="{E026897C-2723-485F-828E-C13025F447CF}">
      <dgm:prSet/>
      <dgm:spPr/>
      <dgm:t>
        <a:bodyPr/>
        <a:lstStyle/>
        <a:p>
          <a:endParaRPr lang="en-US"/>
        </a:p>
      </dgm:t>
    </dgm:pt>
    <dgm:pt modelId="{C702C3A5-7336-4A52-8111-E05743A1EA48}" type="parTrans" cxnId="{B1A28F59-084B-48E0-847E-80045926B928}">
      <dgm:prSet/>
      <dgm:spPr/>
      <dgm:t>
        <a:bodyPr/>
        <a:lstStyle/>
        <a:p>
          <a:endParaRPr lang="en-GB"/>
        </a:p>
      </dgm:t>
    </dgm:pt>
    <dgm:pt modelId="{A9274359-626B-403C-8457-5A6FA6207DC1}" type="sibTrans" cxnId="{B1A28F59-084B-48E0-847E-80045926B928}">
      <dgm:prSet/>
      <dgm:spPr/>
      <dgm:t>
        <a:bodyPr/>
        <a:lstStyle/>
        <a:p>
          <a:endParaRPr lang="en-GB"/>
        </a:p>
      </dgm:t>
    </dgm:pt>
    <dgm:pt modelId="{C10FB9B5-2A83-4BCE-B4CD-1081C30F3DAB}">
      <dgm:prSet/>
      <dgm:spPr/>
      <dgm:t>
        <a:bodyPr/>
        <a:lstStyle/>
        <a:p>
          <a:endParaRPr lang="en-US"/>
        </a:p>
      </dgm:t>
    </dgm:pt>
    <dgm:pt modelId="{06BCD31F-B95D-4C6B-BFA2-CB168A80BBA2}" type="parTrans" cxnId="{0385BC17-9FFC-4D43-B677-26EFD896423E}">
      <dgm:prSet/>
      <dgm:spPr/>
      <dgm:t>
        <a:bodyPr/>
        <a:lstStyle/>
        <a:p>
          <a:endParaRPr lang="en-GB"/>
        </a:p>
      </dgm:t>
    </dgm:pt>
    <dgm:pt modelId="{982AEDE9-0198-40FF-9CFB-DF3B3E99F1B2}" type="sibTrans" cxnId="{0385BC17-9FFC-4D43-B677-26EFD896423E}">
      <dgm:prSet/>
      <dgm:spPr/>
      <dgm:t>
        <a:bodyPr/>
        <a:lstStyle/>
        <a:p>
          <a:endParaRPr lang="en-GB"/>
        </a:p>
      </dgm:t>
    </dgm:pt>
    <dgm:pt modelId="{7E523C65-00DC-4A63-8D97-CE4DA661B874}" type="pres">
      <dgm:prSet presAssocID="{EACA5F5A-2D99-40CE-875B-243D4B86C50C}" presName="Name0" presStyleCnt="0">
        <dgm:presLayoutVars>
          <dgm:chMax val="7"/>
          <dgm:dir/>
          <dgm:resizeHandles val="exact"/>
        </dgm:presLayoutVars>
      </dgm:prSet>
      <dgm:spPr/>
    </dgm:pt>
    <dgm:pt modelId="{C212D1B9-F75A-453D-B026-4808AA4C0AC0}" type="pres">
      <dgm:prSet presAssocID="{EACA5F5A-2D99-40CE-875B-243D4B86C50C}" presName="ellipse1" presStyleLbl="vennNode1" presStyleIdx="0" presStyleCnt="7">
        <dgm:presLayoutVars>
          <dgm:bulletEnabled val="1"/>
        </dgm:presLayoutVars>
      </dgm:prSet>
      <dgm:spPr/>
    </dgm:pt>
    <dgm:pt modelId="{1976CC71-E30B-40FF-BD4D-F1BFCD886EC7}" type="pres">
      <dgm:prSet presAssocID="{EACA5F5A-2D99-40CE-875B-243D4B86C50C}" presName="ellipse2" presStyleLbl="vennNode1" presStyleIdx="1" presStyleCnt="7">
        <dgm:presLayoutVars>
          <dgm:bulletEnabled val="1"/>
        </dgm:presLayoutVars>
      </dgm:prSet>
      <dgm:spPr/>
    </dgm:pt>
    <dgm:pt modelId="{432E258A-1BA8-4C15-A806-6CD80A23E161}" type="pres">
      <dgm:prSet presAssocID="{EACA5F5A-2D99-40CE-875B-243D4B86C50C}" presName="ellipse3" presStyleLbl="vennNode1" presStyleIdx="2" presStyleCnt="7">
        <dgm:presLayoutVars>
          <dgm:bulletEnabled val="1"/>
        </dgm:presLayoutVars>
      </dgm:prSet>
      <dgm:spPr/>
    </dgm:pt>
    <dgm:pt modelId="{7594FB31-7A88-47F7-9C5F-AB8F59DE3AD8}" type="pres">
      <dgm:prSet presAssocID="{EACA5F5A-2D99-40CE-875B-243D4B86C50C}" presName="ellipse4" presStyleLbl="vennNode1" presStyleIdx="3" presStyleCnt="7">
        <dgm:presLayoutVars>
          <dgm:bulletEnabled val="1"/>
        </dgm:presLayoutVars>
      </dgm:prSet>
      <dgm:spPr/>
    </dgm:pt>
    <dgm:pt modelId="{06871437-0AA4-422F-875A-B1FBD640457C}" type="pres">
      <dgm:prSet presAssocID="{EACA5F5A-2D99-40CE-875B-243D4B86C50C}" presName="ellipse5" presStyleLbl="vennNode1" presStyleIdx="4" presStyleCnt="7">
        <dgm:presLayoutVars>
          <dgm:bulletEnabled val="1"/>
        </dgm:presLayoutVars>
      </dgm:prSet>
      <dgm:spPr/>
    </dgm:pt>
    <dgm:pt modelId="{81B99EB1-E9B5-4605-AACB-19D0CCFFC05C}" type="pres">
      <dgm:prSet presAssocID="{EACA5F5A-2D99-40CE-875B-243D4B86C50C}" presName="ellipse6" presStyleLbl="vennNode1" presStyleIdx="5" presStyleCnt="7">
        <dgm:presLayoutVars>
          <dgm:bulletEnabled val="1"/>
        </dgm:presLayoutVars>
      </dgm:prSet>
      <dgm:spPr/>
    </dgm:pt>
    <dgm:pt modelId="{95EA3174-C4A3-4D9B-A191-4CD872CE0325}" type="pres">
      <dgm:prSet presAssocID="{EACA5F5A-2D99-40CE-875B-243D4B86C50C}" presName="ellipse7" presStyleLbl="vennNode1" presStyleIdx="6" presStyleCnt="7">
        <dgm:presLayoutVars>
          <dgm:bulletEnabled val="1"/>
        </dgm:presLayoutVars>
      </dgm:prSet>
      <dgm:spPr/>
    </dgm:pt>
  </dgm:ptLst>
  <dgm:cxnLst>
    <dgm:cxn modelId="{363AAC01-71D1-4CC5-9E11-1A40951A54C7}" srcId="{EACA5F5A-2D99-40CE-875B-243D4B86C50C}" destId="{529554E8-893D-4FDF-BEF6-7BCAADD45A4A}" srcOrd="3" destOrd="0" parTransId="{C105F946-B3EF-4DDE-BA5A-31C77B27D52C}" sibTransId="{7E32D6DF-D668-4AF6-B17B-91FD49661542}"/>
    <dgm:cxn modelId="{5B924D08-1CDD-434F-BB61-4650C96736EF}" type="presOf" srcId="{9C9D01F8-8223-45A8-A1A3-776470B3C09B}" destId="{1976CC71-E30B-40FF-BD4D-F1BFCD886EC7}" srcOrd="0" destOrd="0" presId="urn:microsoft.com/office/officeart/2005/8/layout/rings+Icon"/>
    <dgm:cxn modelId="{0DA2FD0C-CC13-4DD3-9A4F-D5331BB649F4}" srcId="{EACA5F5A-2D99-40CE-875B-243D4B86C50C}" destId="{9C9D01F8-8223-45A8-A1A3-776470B3C09B}" srcOrd="1" destOrd="0" parTransId="{21F5E0B5-EAD4-4A72-84A7-9FE06012FDCA}" sibTransId="{F0ADF9D6-230C-4009-A38F-C168FF493ED9}"/>
    <dgm:cxn modelId="{81000F0F-01A0-4428-A372-0AF2FF23DAD9}" srcId="{EACA5F5A-2D99-40CE-875B-243D4B86C50C}" destId="{8B219EB8-7ED3-458C-835C-700A7A443483}" srcOrd="7" destOrd="0" parTransId="{BFD82B38-1642-4F6B-973B-C3D039AB42EF}" sibTransId="{DC447DF9-A237-47CD-BFA8-AEF515936E58}"/>
    <dgm:cxn modelId="{4EC56211-8DDC-4027-AA4B-ECB47DC24B3F}" srcId="{EACA5F5A-2D99-40CE-875B-243D4B86C50C}" destId="{7C1CA5C6-4D0E-42E1-9573-BE99D9218DB2}" srcOrd="5" destOrd="0" parTransId="{71DE27C2-0E1D-4176-A66C-45C6E46861F1}" sibTransId="{E8562541-6506-4D27-B315-CACEB49F09D4}"/>
    <dgm:cxn modelId="{0385BC17-9FFC-4D43-B677-26EFD896423E}" srcId="{EACA5F5A-2D99-40CE-875B-243D4B86C50C}" destId="{C10FB9B5-2A83-4BCE-B4CD-1081C30F3DAB}" srcOrd="10" destOrd="0" parTransId="{06BCD31F-B95D-4C6B-BFA2-CB168A80BBA2}" sibTransId="{982AEDE9-0198-40FF-9CFB-DF3B3E99F1B2}"/>
    <dgm:cxn modelId="{B8FA3F3A-B681-4F19-8639-3B3AAA431F13}" type="presOf" srcId="{FD56563A-FC2F-4D95-B70D-A51A6B8B589E}" destId="{C212D1B9-F75A-453D-B026-4808AA4C0AC0}" srcOrd="0" destOrd="0" presId="urn:microsoft.com/office/officeart/2005/8/layout/rings+Icon"/>
    <dgm:cxn modelId="{B8330169-7A44-40CE-B2F4-DB9FE95D08ED}" srcId="{EACA5F5A-2D99-40CE-875B-243D4B86C50C}" destId="{480016A1-7389-41EB-92AC-3BF0DF1AF70A}" srcOrd="8" destOrd="0" parTransId="{6466B9BA-D5E6-4205-991B-4F47C6540868}" sibTransId="{A6B1CC96-FB8D-4333-8184-65A0CB875DD7}"/>
    <dgm:cxn modelId="{4C0D434D-2036-4087-9647-3E0B80D9EC3D}" type="presOf" srcId="{95787156-F8D5-48D1-8F10-2AE6C07B54C0}" destId="{06871437-0AA4-422F-875A-B1FBD640457C}" srcOrd="0" destOrd="0" presId="urn:microsoft.com/office/officeart/2005/8/layout/rings+Icon"/>
    <dgm:cxn modelId="{B1A28F59-084B-48E0-847E-80045926B928}" srcId="{EACA5F5A-2D99-40CE-875B-243D4B86C50C}" destId="{E026897C-2723-485F-828E-C13025F447CF}" srcOrd="9" destOrd="0" parTransId="{C702C3A5-7336-4A52-8111-E05743A1EA48}" sibTransId="{A9274359-626B-403C-8457-5A6FA6207DC1}"/>
    <dgm:cxn modelId="{9321057E-4A5E-44A3-A9A0-EB6A8C9393A8}" type="presOf" srcId="{DD28F5A4-BE3B-42AA-896C-0C119722C4E2}" destId="{432E258A-1BA8-4C15-A806-6CD80A23E161}" srcOrd="0" destOrd="0" presId="urn:microsoft.com/office/officeart/2005/8/layout/rings+Icon"/>
    <dgm:cxn modelId="{A45E1891-647D-4AE8-9A4D-1ECEBDD388BF}" srcId="{EACA5F5A-2D99-40CE-875B-243D4B86C50C}" destId="{95787156-F8D5-48D1-8F10-2AE6C07B54C0}" srcOrd="4" destOrd="0" parTransId="{90FBD214-6D4A-4E71-932A-98A587EFAA7B}" sibTransId="{17485648-001A-4004-901D-9C33231FB6DF}"/>
    <dgm:cxn modelId="{FBCA8894-1299-432F-A001-764F8D1845E0}" type="presOf" srcId="{7C1CA5C6-4D0E-42E1-9573-BE99D9218DB2}" destId="{81B99EB1-E9B5-4605-AACB-19D0CCFFC05C}" srcOrd="0" destOrd="0" presId="urn:microsoft.com/office/officeart/2005/8/layout/rings+Icon"/>
    <dgm:cxn modelId="{3594ED9C-5B82-489E-B663-88EC6B3FF246}" srcId="{EACA5F5A-2D99-40CE-875B-243D4B86C50C}" destId="{7B8067AF-210D-47BA-92CD-56670D3AF331}" srcOrd="6" destOrd="0" parTransId="{F1DDFFDD-9EDE-416C-BB11-EFED7921099D}" sibTransId="{A2A63B84-EE48-4EB2-8035-90D8070BE146}"/>
    <dgm:cxn modelId="{248A189D-7B1F-47DB-8819-7400E07E4C55}" type="presOf" srcId="{7B8067AF-210D-47BA-92CD-56670D3AF331}" destId="{95EA3174-C4A3-4D9B-A191-4CD872CE0325}" srcOrd="0" destOrd="0" presId="urn:microsoft.com/office/officeart/2005/8/layout/rings+Icon"/>
    <dgm:cxn modelId="{C055ECAD-7536-4C96-B79C-977BC94904DF}" type="presOf" srcId="{529554E8-893D-4FDF-BEF6-7BCAADD45A4A}" destId="{7594FB31-7A88-47F7-9C5F-AB8F59DE3AD8}" srcOrd="0" destOrd="0" presId="urn:microsoft.com/office/officeart/2005/8/layout/rings+Icon"/>
    <dgm:cxn modelId="{0873D1C1-3670-419D-AE9D-B24A07F7DD84}" type="presOf" srcId="{EACA5F5A-2D99-40CE-875B-243D4B86C50C}" destId="{7E523C65-00DC-4A63-8D97-CE4DA661B874}" srcOrd="0" destOrd="0" presId="urn:microsoft.com/office/officeart/2005/8/layout/rings+Icon"/>
    <dgm:cxn modelId="{E45082DA-8156-49C7-A3B9-ABBC1EB8B039}" srcId="{EACA5F5A-2D99-40CE-875B-243D4B86C50C}" destId="{DD28F5A4-BE3B-42AA-896C-0C119722C4E2}" srcOrd="2" destOrd="0" parTransId="{677FAF5D-8A64-4BEA-83A8-326CE01A8DED}" sibTransId="{6C95AC16-3AC6-400F-89F0-C1E3CFBD062B}"/>
    <dgm:cxn modelId="{39E852E8-B7FE-4387-8650-06BD7756B464}" srcId="{EACA5F5A-2D99-40CE-875B-243D4B86C50C}" destId="{FD56563A-FC2F-4D95-B70D-A51A6B8B589E}" srcOrd="0" destOrd="0" parTransId="{D329635F-2931-4F57-8983-0A0109785EE3}" sibTransId="{AD3E2C6E-F89D-412B-8D0B-780FD68FA872}"/>
    <dgm:cxn modelId="{AFFE3394-4AE6-4051-9B3C-990D2111392F}" type="presParOf" srcId="{7E523C65-00DC-4A63-8D97-CE4DA661B874}" destId="{C212D1B9-F75A-453D-B026-4808AA4C0AC0}" srcOrd="0" destOrd="0" presId="urn:microsoft.com/office/officeart/2005/8/layout/rings+Icon"/>
    <dgm:cxn modelId="{73C39242-DB6D-48D8-9856-2E5C3F72FD67}" type="presParOf" srcId="{7E523C65-00DC-4A63-8D97-CE4DA661B874}" destId="{1976CC71-E30B-40FF-BD4D-F1BFCD886EC7}" srcOrd="1" destOrd="0" presId="urn:microsoft.com/office/officeart/2005/8/layout/rings+Icon"/>
    <dgm:cxn modelId="{BD2272B5-95D6-4E9C-86C4-BE78B5B933A0}" type="presParOf" srcId="{7E523C65-00DC-4A63-8D97-CE4DA661B874}" destId="{432E258A-1BA8-4C15-A806-6CD80A23E161}" srcOrd="2" destOrd="0" presId="urn:microsoft.com/office/officeart/2005/8/layout/rings+Icon"/>
    <dgm:cxn modelId="{A6BBCC98-FBD9-40D0-AA37-EF7129E69036}" type="presParOf" srcId="{7E523C65-00DC-4A63-8D97-CE4DA661B874}" destId="{7594FB31-7A88-47F7-9C5F-AB8F59DE3AD8}" srcOrd="3" destOrd="0" presId="urn:microsoft.com/office/officeart/2005/8/layout/rings+Icon"/>
    <dgm:cxn modelId="{00D638B9-866E-4DEE-B2C2-4D1AD461A33A}" type="presParOf" srcId="{7E523C65-00DC-4A63-8D97-CE4DA661B874}" destId="{06871437-0AA4-422F-875A-B1FBD640457C}" srcOrd="4" destOrd="0" presId="urn:microsoft.com/office/officeart/2005/8/layout/rings+Icon"/>
    <dgm:cxn modelId="{A0643AE5-4116-40E4-B2D7-8B2E183F89FE}" type="presParOf" srcId="{7E523C65-00DC-4A63-8D97-CE4DA661B874}" destId="{81B99EB1-E9B5-4605-AACB-19D0CCFFC05C}" srcOrd="5" destOrd="0" presId="urn:microsoft.com/office/officeart/2005/8/layout/rings+Icon"/>
    <dgm:cxn modelId="{D93E2FA5-A26A-49D0-A403-A83EA0674230}" type="presParOf" srcId="{7E523C65-00DC-4A63-8D97-CE4DA661B874}" destId="{95EA3174-C4A3-4D9B-A191-4CD872CE0325}" srcOrd="6"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9AD7A-34A7-4807-9D3F-C8F9179EFC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222FCA0-6230-4F5D-9099-21846CA34C85}">
      <dgm:prSet custT="1"/>
      <dgm:spPr>
        <a:solidFill>
          <a:schemeClr val="accent1">
            <a:lumMod val="50000"/>
          </a:schemeClr>
        </a:solidFill>
      </dgm:spPr>
      <dgm:t>
        <a:bodyPr/>
        <a:lstStyle/>
        <a:p>
          <a:r>
            <a:rPr lang="en-GB" sz="1200" dirty="0"/>
            <a:t>I feel it has </a:t>
          </a:r>
          <a:r>
            <a:rPr lang="en-GB" sz="1200" b="1" dirty="0"/>
            <a:t>taught me how to.. </a:t>
          </a:r>
          <a:r>
            <a:rPr lang="en-GB" sz="1200" b="1" dirty="0" err="1"/>
            <a:t>mak</a:t>
          </a:r>
          <a:r>
            <a:rPr lang="en-GB" sz="1200" b="1" dirty="0"/>
            <a:t>[e] decisions while having a strong standpoint</a:t>
          </a:r>
          <a:r>
            <a:rPr lang="en-GB" sz="1200" dirty="0"/>
            <a:t>, come up with original ideas and shape ideas with constructive criticism  </a:t>
          </a:r>
          <a:endParaRPr lang="en-US" sz="1200" dirty="0"/>
        </a:p>
      </dgm:t>
    </dgm:pt>
    <dgm:pt modelId="{E324C449-01C5-4E87-8681-2FEA85C6196E}" type="parTrans" cxnId="{D88B481A-C387-410E-AD65-AB96EFFC2140}">
      <dgm:prSet/>
      <dgm:spPr/>
      <dgm:t>
        <a:bodyPr/>
        <a:lstStyle/>
        <a:p>
          <a:endParaRPr lang="en-US" sz="1400"/>
        </a:p>
      </dgm:t>
    </dgm:pt>
    <dgm:pt modelId="{F9F25FAE-05D5-4007-BA32-5958618F80A1}" type="sibTrans" cxnId="{D88B481A-C387-410E-AD65-AB96EFFC2140}">
      <dgm:prSet/>
      <dgm:spPr/>
      <dgm:t>
        <a:bodyPr/>
        <a:lstStyle/>
        <a:p>
          <a:endParaRPr lang="en-US" sz="1400"/>
        </a:p>
      </dgm:t>
    </dgm:pt>
    <dgm:pt modelId="{0822ED78-BD18-4D7C-A1BD-055B4B5DD643}">
      <dgm:prSet custT="1"/>
      <dgm:spPr>
        <a:solidFill>
          <a:schemeClr val="accent1">
            <a:lumMod val="50000"/>
          </a:schemeClr>
        </a:solidFill>
      </dgm:spPr>
      <dgm:t>
        <a:bodyPr/>
        <a:lstStyle/>
        <a:p>
          <a:r>
            <a:rPr lang="en-GB" sz="1200" dirty="0"/>
            <a:t>I have discovered the extent of work which can be done to make workshops more inclusive… </a:t>
          </a:r>
          <a:r>
            <a:rPr lang="en-GB" sz="1200" b="1" dirty="0"/>
            <a:t>I don’t think if those [PRES] surveys are showing the real issues that PGRs are having</a:t>
          </a:r>
          <a:r>
            <a:rPr lang="en-GB" sz="1200" dirty="0"/>
            <a:t>. I really hope projects like this initiative would continue to make changes.</a:t>
          </a:r>
          <a:endParaRPr lang="en-US" sz="1200" dirty="0"/>
        </a:p>
      </dgm:t>
    </dgm:pt>
    <dgm:pt modelId="{0ABD7322-0360-4F43-B279-00468F29CBF8}" type="parTrans" cxnId="{B60AAF82-AFFB-4891-B15F-69649560398F}">
      <dgm:prSet/>
      <dgm:spPr/>
      <dgm:t>
        <a:bodyPr/>
        <a:lstStyle/>
        <a:p>
          <a:endParaRPr lang="en-US" sz="1400"/>
        </a:p>
      </dgm:t>
    </dgm:pt>
    <dgm:pt modelId="{BF9B9B9C-A42B-4E2C-95A7-64B7A870861A}" type="sibTrans" cxnId="{B60AAF82-AFFB-4891-B15F-69649560398F}">
      <dgm:prSet/>
      <dgm:spPr/>
      <dgm:t>
        <a:bodyPr/>
        <a:lstStyle/>
        <a:p>
          <a:endParaRPr lang="en-US" sz="1400"/>
        </a:p>
      </dgm:t>
    </dgm:pt>
    <dgm:pt modelId="{87E94FDF-01BC-4ACB-B51A-9920E6862B6E}">
      <dgm:prSet custT="1"/>
      <dgm:spPr>
        <a:solidFill>
          <a:schemeClr val="accent1">
            <a:lumMod val="50000"/>
          </a:schemeClr>
        </a:solidFill>
      </dgm:spPr>
      <dgm:t>
        <a:bodyPr/>
        <a:lstStyle/>
        <a:p>
          <a:r>
            <a:rPr lang="en-GB" sz="1200" dirty="0"/>
            <a:t>I had reserved myself to the position that my lived experience had little to add to the complex problems of institutional culture. Since undertaking this project, I do feel more ‘relevant’ to the conversation on diversity and inclusion within academia. </a:t>
          </a:r>
          <a:r>
            <a:rPr lang="en-GB" sz="1200" b="1" dirty="0"/>
            <a:t>It’s the first time in my four years at Surrey that I feel I truly have a voice. </a:t>
          </a:r>
          <a:endParaRPr lang="en-US" sz="1200" b="1" dirty="0"/>
        </a:p>
      </dgm:t>
    </dgm:pt>
    <dgm:pt modelId="{9362BDC6-9A03-4464-A9C7-988DE4B7614D}" type="parTrans" cxnId="{90EB4BFD-2958-4230-BBD2-953C6CFCB3F6}">
      <dgm:prSet/>
      <dgm:spPr/>
      <dgm:t>
        <a:bodyPr/>
        <a:lstStyle/>
        <a:p>
          <a:endParaRPr lang="en-US" sz="1400"/>
        </a:p>
      </dgm:t>
    </dgm:pt>
    <dgm:pt modelId="{AB0976B5-7C5D-461F-BAC7-342FAD1B6561}" type="sibTrans" cxnId="{90EB4BFD-2958-4230-BBD2-953C6CFCB3F6}">
      <dgm:prSet/>
      <dgm:spPr/>
      <dgm:t>
        <a:bodyPr/>
        <a:lstStyle/>
        <a:p>
          <a:endParaRPr lang="en-US" sz="1400"/>
        </a:p>
      </dgm:t>
    </dgm:pt>
    <dgm:pt modelId="{26FFF97B-39BC-4F5E-B7C6-6BB3AAFEE0F9}">
      <dgm:prSet custT="1"/>
      <dgm:spPr>
        <a:solidFill>
          <a:schemeClr val="accent1">
            <a:lumMod val="50000"/>
          </a:schemeClr>
        </a:solidFill>
      </dgm:spPr>
      <dgm:t>
        <a:bodyPr/>
        <a:lstStyle/>
        <a:p>
          <a:r>
            <a:rPr lang="en-GB" sz="1200" dirty="0"/>
            <a:t>[the experience] has </a:t>
          </a:r>
          <a:r>
            <a:rPr lang="en-GB" sz="1200" b="1" dirty="0"/>
            <a:t>deepened my sense of belonging </a:t>
          </a:r>
          <a:r>
            <a:rPr lang="en-GB" sz="1200" dirty="0"/>
            <a:t>to a wider community.</a:t>
          </a:r>
          <a:endParaRPr lang="en-US" sz="1200" dirty="0"/>
        </a:p>
      </dgm:t>
    </dgm:pt>
    <dgm:pt modelId="{2325F52D-83CE-44F5-A392-536899D306BB}" type="parTrans" cxnId="{5BD5C20E-5CFC-4048-93F5-6312F3FCD5AE}">
      <dgm:prSet/>
      <dgm:spPr/>
      <dgm:t>
        <a:bodyPr/>
        <a:lstStyle/>
        <a:p>
          <a:endParaRPr lang="en-US" sz="1400"/>
        </a:p>
      </dgm:t>
    </dgm:pt>
    <dgm:pt modelId="{5D878285-8BD8-4F67-9439-4FBFED911ABE}" type="sibTrans" cxnId="{5BD5C20E-5CFC-4048-93F5-6312F3FCD5AE}">
      <dgm:prSet/>
      <dgm:spPr/>
      <dgm:t>
        <a:bodyPr/>
        <a:lstStyle/>
        <a:p>
          <a:endParaRPr lang="en-US" sz="1400"/>
        </a:p>
      </dgm:t>
    </dgm:pt>
    <dgm:pt modelId="{54EC20E8-D284-444A-9D0E-BBE2DE3E3FED}">
      <dgm:prSet custT="1"/>
      <dgm:spPr>
        <a:solidFill>
          <a:schemeClr val="accent1">
            <a:lumMod val="50000"/>
          </a:schemeClr>
        </a:solidFill>
      </dgm:spPr>
      <dgm:t>
        <a:bodyPr/>
        <a:lstStyle/>
        <a:p>
          <a:r>
            <a:rPr lang="en-GB" sz="1200" dirty="0"/>
            <a:t>I am very glad to be a part of this project</a:t>
          </a:r>
          <a:r>
            <a:rPr lang="en-GB" sz="1200" b="0" dirty="0"/>
            <a:t>, sitting with like minded people </a:t>
          </a:r>
          <a:r>
            <a:rPr lang="en-GB" sz="1200" b="1" dirty="0"/>
            <a:t>to freely discuss things I have never felt safe enough to share. </a:t>
          </a:r>
          <a:endParaRPr lang="en-US" sz="1200" b="1" dirty="0"/>
        </a:p>
      </dgm:t>
    </dgm:pt>
    <dgm:pt modelId="{5F415047-B97E-4BA6-B655-62ADCFBF0D43}" type="parTrans" cxnId="{3D0B417B-5B80-4136-835B-47B92DE63D48}">
      <dgm:prSet/>
      <dgm:spPr/>
      <dgm:t>
        <a:bodyPr/>
        <a:lstStyle/>
        <a:p>
          <a:endParaRPr lang="en-US" sz="1400"/>
        </a:p>
      </dgm:t>
    </dgm:pt>
    <dgm:pt modelId="{D5863EB3-A9DB-4353-A529-86B7D6E96A5B}" type="sibTrans" cxnId="{3D0B417B-5B80-4136-835B-47B92DE63D48}">
      <dgm:prSet/>
      <dgm:spPr/>
      <dgm:t>
        <a:bodyPr/>
        <a:lstStyle/>
        <a:p>
          <a:endParaRPr lang="en-US" sz="1400"/>
        </a:p>
      </dgm:t>
    </dgm:pt>
    <dgm:pt modelId="{5D475F5E-B916-4834-969E-1466D59CB3F5}">
      <dgm:prSet custT="1"/>
      <dgm:spPr>
        <a:solidFill>
          <a:schemeClr val="accent1">
            <a:lumMod val="50000"/>
          </a:schemeClr>
        </a:solidFill>
      </dgm:spPr>
      <dgm:t>
        <a:bodyPr/>
        <a:lstStyle/>
        <a:p>
          <a:r>
            <a:rPr lang="en-GB" sz="1200" dirty="0"/>
            <a:t>At the start of this project, I had a lot of thoughts on how genuine this project was, whether it was </a:t>
          </a:r>
          <a:r>
            <a:rPr lang="en-GB" sz="1200" b="1" dirty="0"/>
            <a:t>just a tick box exercise</a:t>
          </a:r>
          <a:r>
            <a:rPr lang="en-GB" sz="1200" dirty="0"/>
            <a:t>. But when I compare this to other UK universities I have been to, this has been the most I have personally seen, which I guess is positive.</a:t>
          </a:r>
          <a:endParaRPr lang="en-US" sz="1200" dirty="0"/>
        </a:p>
      </dgm:t>
    </dgm:pt>
    <dgm:pt modelId="{23BE9213-F4DA-4761-BECE-4DB7E3C5FAF6}" type="parTrans" cxnId="{4CB93863-D3BD-4E23-9C06-4CD11FF2E82C}">
      <dgm:prSet/>
      <dgm:spPr/>
      <dgm:t>
        <a:bodyPr/>
        <a:lstStyle/>
        <a:p>
          <a:endParaRPr lang="en-US" sz="1400"/>
        </a:p>
      </dgm:t>
    </dgm:pt>
    <dgm:pt modelId="{36EDF3BA-CF3F-4DB8-914D-5D91DC1C0F49}" type="sibTrans" cxnId="{4CB93863-D3BD-4E23-9C06-4CD11FF2E82C}">
      <dgm:prSet/>
      <dgm:spPr/>
      <dgm:t>
        <a:bodyPr/>
        <a:lstStyle/>
        <a:p>
          <a:endParaRPr lang="en-US" sz="1400"/>
        </a:p>
      </dgm:t>
    </dgm:pt>
    <dgm:pt modelId="{666F3C9E-DD23-4F84-A6F9-78D58535789C}">
      <dgm:prSet custT="1"/>
      <dgm:spPr>
        <a:solidFill>
          <a:schemeClr val="accent1">
            <a:lumMod val="50000"/>
          </a:schemeClr>
        </a:solidFill>
      </dgm:spPr>
      <dgm:t>
        <a:bodyPr/>
        <a:lstStyle/>
        <a:p>
          <a:r>
            <a:rPr lang="en-GB" sz="1100" dirty="0"/>
            <a:t>I feel that being a student partner has been </a:t>
          </a:r>
          <a:r>
            <a:rPr lang="en-GB" sz="1100" b="1" dirty="0"/>
            <a:t>a meaningful process </a:t>
          </a:r>
          <a:r>
            <a:rPr lang="en-GB" sz="1100" dirty="0"/>
            <a:t>that has allowed me to dwell more on and articulate my sense of belonging at Surrey</a:t>
          </a:r>
          <a:r>
            <a:rPr lang="en-GB" sz="1100" b="1" dirty="0"/>
            <a:t>. It has opened a Pandora’s box of thoughts and feelings about my identity and lived experiences</a:t>
          </a:r>
          <a:r>
            <a:rPr lang="en-GB" sz="1100" dirty="0"/>
            <a:t>… the most liberating and rewarding part of the project is </a:t>
          </a:r>
          <a:r>
            <a:rPr lang="en-GB" sz="1100" b="1" dirty="0"/>
            <a:t>being provided a platform to speak without a filter </a:t>
          </a:r>
          <a:r>
            <a:rPr lang="en-GB" sz="1100" dirty="0"/>
            <a:t>to create a safe space for my voice. </a:t>
          </a:r>
          <a:endParaRPr lang="en-US" sz="1100" dirty="0"/>
        </a:p>
      </dgm:t>
    </dgm:pt>
    <dgm:pt modelId="{B71921B2-4EC1-4C1F-9BD4-8F68F9347AAE}" type="parTrans" cxnId="{76871019-C454-4EBC-B81C-B3E1C5ACF882}">
      <dgm:prSet/>
      <dgm:spPr/>
      <dgm:t>
        <a:bodyPr/>
        <a:lstStyle/>
        <a:p>
          <a:endParaRPr lang="en-US" sz="1400"/>
        </a:p>
      </dgm:t>
    </dgm:pt>
    <dgm:pt modelId="{CC5E7229-16EE-4B65-9243-80BACD5A16AB}" type="sibTrans" cxnId="{76871019-C454-4EBC-B81C-B3E1C5ACF882}">
      <dgm:prSet/>
      <dgm:spPr/>
      <dgm:t>
        <a:bodyPr/>
        <a:lstStyle/>
        <a:p>
          <a:endParaRPr lang="en-US" sz="1400"/>
        </a:p>
      </dgm:t>
    </dgm:pt>
    <dgm:pt modelId="{DFC4B49A-B296-4D6D-BBAC-ADDAA34EB08E}">
      <dgm:prSet custT="1"/>
      <dgm:spPr>
        <a:solidFill>
          <a:schemeClr val="accent1">
            <a:lumMod val="50000"/>
          </a:schemeClr>
        </a:solidFill>
      </dgm:spPr>
      <dgm:t>
        <a:bodyPr/>
        <a:lstStyle/>
        <a:p>
          <a:r>
            <a:rPr lang="en-GB" sz="1200" b="1" dirty="0"/>
            <a:t>This project feels different as the power dynamics between partners are equitable </a:t>
          </a:r>
          <a:r>
            <a:rPr lang="en-GB" sz="1200" dirty="0"/>
            <a:t>and each partner in our group has something valuable to contribute. </a:t>
          </a:r>
          <a:endParaRPr lang="en-US" sz="1200" dirty="0"/>
        </a:p>
      </dgm:t>
    </dgm:pt>
    <dgm:pt modelId="{889065D1-9FC1-4F68-B35D-1A859EDADD7B}" type="parTrans" cxnId="{4B369DF2-09E5-4DD0-A11D-7B065367D214}">
      <dgm:prSet/>
      <dgm:spPr/>
      <dgm:t>
        <a:bodyPr/>
        <a:lstStyle/>
        <a:p>
          <a:endParaRPr lang="en-US" sz="1400"/>
        </a:p>
      </dgm:t>
    </dgm:pt>
    <dgm:pt modelId="{B6DFCD26-CB6B-482D-A9F9-BFD3BA7AE080}" type="sibTrans" cxnId="{4B369DF2-09E5-4DD0-A11D-7B065367D214}">
      <dgm:prSet/>
      <dgm:spPr/>
      <dgm:t>
        <a:bodyPr/>
        <a:lstStyle/>
        <a:p>
          <a:endParaRPr lang="en-US" sz="1400"/>
        </a:p>
      </dgm:t>
    </dgm:pt>
    <dgm:pt modelId="{46D0E6B3-1914-49A8-B1EF-C46469CF18F1}">
      <dgm:prSet custT="1"/>
      <dgm:spPr>
        <a:solidFill>
          <a:schemeClr val="accent1">
            <a:lumMod val="50000"/>
          </a:schemeClr>
        </a:solidFill>
      </dgm:spPr>
      <dgm:t>
        <a:bodyPr/>
        <a:lstStyle/>
        <a:p>
          <a:r>
            <a:rPr lang="en-GB" sz="1200" dirty="0"/>
            <a:t>Personally, I wasn't sure of what to expect trying to decolonise curriculum with member of staff, but I must admit that so far, </a:t>
          </a:r>
          <a:r>
            <a:rPr lang="en-GB" sz="1200" b="1" dirty="0"/>
            <a:t>the opportunity to share our own lived experience and identify gaps is very satisfying</a:t>
          </a:r>
          <a:r>
            <a:rPr lang="en-GB" sz="1200" dirty="0"/>
            <a:t>… This project has reinforced the fact that it is not enough to identify problems, </a:t>
          </a:r>
          <a:r>
            <a:rPr lang="en-GB" sz="1200" b="1" dirty="0"/>
            <a:t>providing practical solutions and readiness to push for change </a:t>
          </a:r>
          <a:r>
            <a:rPr lang="en-GB" sz="1200" dirty="0"/>
            <a:t>goes a long way</a:t>
          </a:r>
          <a:endParaRPr lang="en-US" sz="1200" dirty="0"/>
        </a:p>
      </dgm:t>
    </dgm:pt>
    <dgm:pt modelId="{3C43EF55-B9DC-4EE4-A63D-18A72C4C752C}" type="parTrans" cxnId="{92F2E514-22AC-44B4-9D21-BA5CDBF78FD4}">
      <dgm:prSet/>
      <dgm:spPr/>
      <dgm:t>
        <a:bodyPr/>
        <a:lstStyle/>
        <a:p>
          <a:endParaRPr lang="en-US" sz="1400"/>
        </a:p>
      </dgm:t>
    </dgm:pt>
    <dgm:pt modelId="{C09E713D-F4C0-467F-A2A9-0847B3976071}" type="sibTrans" cxnId="{92F2E514-22AC-44B4-9D21-BA5CDBF78FD4}">
      <dgm:prSet/>
      <dgm:spPr/>
      <dgm:t>
        <a:bodyPr/>
        <a:lstStyle/>
        <a:p>
          <a:endParaRPr lang="en-US" sz="1400"/>
        </a:p>
      </dgm:t>
    </dgm:pt>
    <dgm:pt modelId="{33EFB3E7-39DC-48B4-906C-BD95A0316C1B}">
      <dgm:prSet custT="1"/>
      <dgm:spPr>
        <a:solidFill>
          <a:schemeClr val="accent1">
            <a:lumMod val="50000"/>
          </a:schemeClr>
        </a:solidFill>
      </dgm:spPr>
      <dgm:t>
        <a:bodyPr/>
        <a:lstStyle/>
        <a:p>
          <a:r>
            <a:rPr lang="en-GB" sz="1200" dirty="0"/>
            <a:t>…I feel </a:t>
          </a:r>
          <a:r>
            <a:rPr lang="en-GB" sz="1200" b="1" dirty="0"/>
            <a:t>this has been and empowering and enlightening experience</a:t>
          </a:r>
          <a:r>
            <a:rPr lang="en-GB" sz="1200" dirty="0"/>
            <a:t>. It is great to see that such a topic has been made a priority at the University and I am hoping this will be the catalyst for further improvements.</a:t>
          </a:r>
          <a:endParaRPr lang="en-US" sz="1200" dirty="0"/>
        </a:p>
      </dgm:t>
    </dgm:pt>
    <dgm:pt modelId="{1F612ED1-11E5-4087-9D09-2431C9796DA0}" type="parTrans" cxnId="{7B70F390-9241-4D6F-9831-BB415625ACF9}">
      <dgm:prSet/>
      <dgm:spPr/>
      <dgm:t>
        <a:bodyPr/>
        <a:lstStyle/>
        <a:p>
          <a:endParaRPr lang="en-US" sz="1400"/>
        </a:p>
      </dgm:t>
    </dgm:pt>
    <dgm:pt modelId="{A5C794AC-3F74-421A-BDEC-81C6814E0DF5}" type="sibTrans" cxnId="{7B70F390-9241-4D6F-9831-BB415625ACF9}">
      <dgm:prSet/>
      <dgm:spPr/>
      <dgm:t>
        <a:bodyPr/>
        <a:lstStyle/>
        <a:p>
          <a:endParaRPr lang="en-US" sz="1400"/>
        </a:p>
      </dgm:t>
    </dgm:pt>
    <dgm:pt modelId="{932A4CE9-E8BF-41B2-8A34-4C319D632F2F}" type="pres">
      <dgm:prSet presAssocID="{3B29AD7A-34A7-4807-9D3F-C8F9179EFC51}" presName="diagram" presStyleCnt="0">
        <dgm:presLayoutVars>
          <dgm:dir/>
          <dgm:resizeHandles val="exact"/>
        </dgm:presLayoutVars>
      </dgm:prSet>
      <dgm:spPr/>
    </dgm:pt>
    <dgm:pt modelId="{9E5400BC-20FD-434B-83E2-409108F22425}" type="pres">
      <dgm:prSet presAssocID="{4222FCA0-6230-4F5D-9099-21846CA34C85}" presName="node" presStyleLbl="node1" presStyleIdx="0" presStyleCnt="10">
        <dgm:presLayoutVars>
          <dgm:bulletEnabled val="1"/>
        </dgm:presLayoutVars>
      </dgm:prSet>
      <dgm:spPr/>
    </dgm:pt>
    <dgm:pt modelId="{C4347D0E-2F18-4E2E-A940-FA621407CBFB}" type="pres">
      <dgm:prSet presAssocID="{F9F25FAE-05D5-4007-BA32-5958618F80A1}" presName="sibTrans" presStyleCnt="0"/>
      <dgm:spPr/>
    </dgm:pt>
    <dgm:pt modelId="{450DC0F5-0B42-4309-8408-5FBF999DB25D}" type="pres">
      <dgm:prSet presAssocID="{0822ED78-BD18-4D7C-A1BD-055B4B5DD643}" presName="node" presStyleLbl="node1" presStyleIdx="1" presStyleCnt="10" custScaleX="121708" custScaleY="132539">
        <dgm:presLayoutVars>
          <dgm:bulletEnabled val="1"/>
        </dgm:presLayoutVars>
      </dgm:prSet>
      <dgm:spPr/>
    </dgm:pt>
    <dgm:pt modelId="{0CC20ED0-8FF3-49B6-A146-88F11A368D1F}" type="pres">
      <dgm:prSet presAssocID="{BF9B9B9C-A42B-4E2C-95A7-64B7A870861A}" presName="sibTrans" presStyleCnt="0"/>
      <dgm:spPr/>
    </dgm:pt>
    <dgm:pt modelId="{398BFBA5-0124-4229-A76D-547B9719E58E}" type="pres">
      <dgm:prSet presAssocID="{87E94FDF-01BC-4ACB-B51A-9920E6862B6E}" presName="node" presStyleLbl="node1" presStyleIdx="2" presStyleCnt="10" custScaleX="157444" custScaleY="137523" custLinFactNeighborX="469" custLinFactNeighborY="-76">
        <dgm:presLayoutVars>
          <dgm:bulletEnabled val="1"/>
        </dgm:presLayoutVars>
      </dgm:prSet>
      <dgm:spPr/>
    </dgm:pt>
    <dgm:pt modelId="{36D7A514-89C2-4132-A7D8-00E5779EE04B}" type="pres">
      <dgm:prSet presAssocID="{AB0976B5-7C5D-461F-BAC7-342FAD1B6561}" presName="sibTrans" presStyleCnt="0"/>
      <dgm:spPr/>
    </dgm:pt>
    <dgm:pt modelId="{79254E57-2E36-4ACA-9EB7-ADD9CFBD403C}" type="pres">
      <dgm:prSet presAssocID="{26FFF97B-39BC-4F5E-B7C6-6BB3AAFEE0F9}" presName="node" presStyleLbl="node1" presStyleIdx="3" presStyleCnt="10" custScaleX="72134">
        <dgm:presLayoutVars>
          <dgm:bulletEnabled val="1"/>
        </dgm:presLayoutVars>
      </dgm:prSet>
      <dgm:spPr/>
    </dgm:pt>
    <dgm:pt modelId="{B4AFBD10-1773-40A8-9035-B9A3789A3E2D}" type="pres">
      <dgm:prSet presAssocID="{5D878285-8BD8-4F67-9439-4FBFED911ABE}" presName="sibTrans" presStyleCnt="0"/>
      <dgm:spPr/>
    </dgm:pt>
    <dgm:pt modelId="{A4B33615-D464-48AC-A8F7-C2FE129F6FB1}" type="pres">
      <dgm:prSet presAssocID="{54EC20E8-D284-444A-9D0E-BBE2DE3E3FED}" presName="node" presStyleLbl="node1" presStyleIdx="4" presStyleCnt="10">
        <dgm:presLayoutVars>
          <dgm:bulletEnabled val="1"/>
        </dgm:presLayoutVars>
      </dgm:prSet>
      <dgm:spPr/>
    </dgm:pt>
    <dgm:pt modelId="{84D9764D-AFBF-4CD3-BEF4-9EF38027953A}" type="pres">
      <dgm:prSet presAssocID="{D5863EB3-A9DB-4353-A529-86B7D6E96A5B}" presName="sibTrans" presStyleCnt="0"/>
      <dgm:spPr/>
    </dgm:pt>
    <dgm:pt modelId="{433E979E-B0FD-4F1F-88F1-9162C895806D}" type="pres">
      <dgm:prSet presAssocID="{5D475F5E-B916-4834-969E-1466D59CB3F5}" presName="node" presStyleLbl="node1" presStyleIdx="5" presStyleCnt="10" custScaleX="106990" custScaleY="136849">
        <dgm:presLayoutVars>
          <dgm:bulletEnabled val="1"/>
        </dgm:presLayoutVars>
      </dgm:prSet>
      <dgm:spPr/>
    </dgm:pt>
    <dgm:pt modelId="{5CEE6F96-7897-4462-8D32-2AB3855B88A9}" type="pres">
      <dgm:prSet presAssocID="{36EDF3BA-CF3F-4DB8-914D-5D91DC1C0F49}" presName="sibTrans" presStyleCnt="0"/>
      <dgm:spPr/>
    </dgm:pt>
    <dgm:pt modelId="{E44CC579-042A-4B47-861F-DBA9B09D47F8}" type="pres">
      <dgm:prSet presAssocID="{666F3C9E-DD23-4F84-A6F9-78D58535789C}" presName="node" presStyleLbl="node1" presStyleIdx="6" presStyleCnt="10" custScaleX="198080">
        <dgm:presLayoutVars>
          <dgm:bulletEnabled val="1"/>
        </dgm:presLayoutVars>
      </dgm:prSet>
      <dgm:spPr/>
    </dgm:pt>
    <dgm:pt modelId="{0F7B3F83-D074-4880-9BF1-C7F239A1C3B0}" type="pres">
      <dgm:prSet presAssocID="{CC5E7229-16EE-4B65-9243-80BACD5A16AB}" presName="sibTrans" presStyleCnt="0"/>
      <dgm:spPr/>
    </dgm:pt>
    <dgm:pt modelId="{56606B04-5455-4D39-AA7F-2A7A37EAAE4F}" type="pres">
      <dgm:prSet presAssocID="{DFC4B49A-B296-4D6D-BBAC-ADDAA34EB08E}" presName="node" presStyleLbl="node1" presStyleIdx="7" presStyleCnt="10" custScaleX="109851">
        <dgm:presLayoutVars>
          <dgm:bulletEnabled val="1"/>
        </dgm:presLayoutVars>
      </dgm:prSet>
      <dgm:spPr/>
    </dgm:pt>
    <dgm:pt modelId="{5A64FD82-49D2-4C0C-8B78-2988CD1E921A}" type="pres">
      <dgm:prSet presAssocID="{B6DFCD26-CB6B-482D-A9F9-BFD3BA7AE080}" presName="sibTrans" presStyleCnt="0"/>
      <dgm:spPr/>
    </dgm:pt>
    <dgm:pt modelId="{8BE8D90F-E034-416B-B76C-3B9B69673DBE}" type="pres">
      <dgm:prSet presAssocID="{46D0E6B3-1914-49A8-B1EF-C46469CF18F1}" presName="node" presStyleLbl="node1" presStyleIdx="8" presStyleCnt="10" custScaleX="298681">
        <dgm:presLayoutVars>
          <dgm:bulletEnabled val="1"/>
        </dgm:presLayoutVars>
      </dgm:prSet>
      <dgm:spPr/>
    </dgm:pt>
    <dgm:pt modelId="{865647CA-9AA6-4F78-8A06-E76DC9DAA381}" type="pres">
      <dgm:prSet presAssocID="{C09E713D-F4C0-467F-A2A9-0847B3976071}" presName="sibTrans" presStyleCnt="0"/>
      <dgm:spPr/>
    </dgm:pt>
    <dgm:pt modelId="{082AAFFA-5EEB-4363-97F9-7A4EA45AB0A7}" type="pres">
      <dgm:prSet presAssocID="{33EFB3E7-39DC-48B4-906C-BD95A0316C1B}" presName="node" presStyleLbl="node1" presStyleIdx="9" presStyleCnt="10" custScaleX="149014">
        <dgm:presLayoutVars>
          <dgm:bulletEnabled val="1"/>
        </dgm:presLayoutVars>
      </dgm:prSet>
      <dgm:spPr/>
    </dgm:pt>
  </dgm:ptLst>
  <dgm:cxnLst>
    <dgm:cxn modelId="{5BD5C20E-5CFC-4048-93F5-6312F3FCD5AE}" srcId="{3B29AD7A-34A7-4807-9D3F-C8F9179EFC51}" destId="{26FFF97B-39BC-4F5E-B7C6-6BB3AAFEE0F9}" srcOrd="3" destOrd="0" parTransId="{2325F52D-83CE-44F5-A392-536899D306BB}" sibTransId="{5D878285-8BD8-4F67-9439-4FBFED911ABE}"/>
    <dgm:cxn modelId="{92F2E514-22AC-44B4-9D21-BA5CDBF78FD4}" srcId="{3B29AD7A-34A7-4807-9D3F-C8F9179EFC51}" destId="{46D0E6B3-1914-49A8-B1EF-C46469CF18F1}" srcOrd="8" destOrd="0" parTransId="{3C43EF55-B9DC-4EE4-A63D-18A72C4C752C}" sibTransId="{C09E713D-F4C0-467F-A2A9-0847B3976071}"/>
    <dgm:cxn modelId="{76871019-C454-4EBC-B81C-B3E1C5ACF882}" srcId="{3B29AD7A-34A7-4807-9D3F-C8F9179EFC51}" destId="{666F3C9E-DD23-4F84-A6F9-78D58535789C}" srcOrd="6" destOrd="0" parTransId="{B71921B2-4EC1-4C1F-9BD4-8F68F9347AAE}" sibTransId="{CC5E7229-16EE-4B65-9243-80BACD5A16AB}"/>
    <dgm:cxn modelId="{D88B481A-C387-410E-AD65-AB96EFFC2140}" srcId="{3B29AD7A-34A7-4807-9D3F-C8F9179EFC51}" destId="{4222FCA0-6230-4F5D-9099-21846CA34C85}" srcOrd="0" destOrd="0" parTransId="{E324C449-01C5-4E87-8681-2FEA85C6196E}" sibTransId="{F9F25FAE-05D5-4007-BA32-5958618F80A1}"/>
    <dgm:cxn modelId="{BBD6D134-A2E3-4C29-9CAE-3DC2FB6DC5C4}" type="presOf" srcId="{87E94FDF-01BC-4ACB-B51A-9920E6862B6E}" destId="{398BFBA5-0124-4229-A76D-547B9719E58E}" srcOrd="0" destOrd="0" presId="urn:microsoft.com/office/officeart/2005/8/layout/default"/>
    <dgm:cxn modelId="{B946A136-DA06-4369-9BC9-A980FC5EB09F}" type="presOf" srcId="{54EC20E8-D284-444A-9D0E-BBE2DE3E3FED}" destId="{A4B33615-D464-48AC-A8F7-C2FE129F6FB1}" srcOrd="0" destOrd="0" presId="urn:microsoft.com/office/officeart/2005/8/layout/default"/>
    <dgm:cxn modelId="{7885FF40-82CC-4F09-871E-89434D3E2B67}" type="presOf" srcId="{DFC4B49A-B296-4D6D-BBAC-ADDAA34EB08E}" destId="{56606B04-5455-4D39-AA7F-2A7A37EAAE4F}" srcOrd="0" destOrd="0" presId="urn:microsoft.com/office/officeart/2005/8/layout/default"/>
    <dgm:cxn modelId="{4CB93863-D3BD-4E23-9C06-4CD11FF2E82C}" srcId="{3B29AD7A-34A7-4807-9D3F-C8F9179EFC51}" destId="{5D475F5E-B916-4834-969E-1466D59CB3F5}" srcOrd="5" destOrd="0" parTransId="{23BE9213-F4DA-4761-BECE-4DB7E3C5FAF6}" sibTransId="{36EDF3BA-CF3F-4DB8-914D-5D91DC1C0F49}"/>
    <dgm:cxn modelId="{E72CB971-F47A-433C-ACFF-F90334DEE306}" type="presOf" srcId="{33EFB3E7-39DC-48B4-906C-BD95A0316C1B}" destId="{082AAFFA-5EEB-4363-97F9-7A4EA45AB0A7}" srcOrd="0" destOrd="0" presId="urn:microsoft.com/office/officeart/2005/8/layout/default"/>
    <dgm:cxn modelId="{3D0B417B-5B80-4136-835B-47B92DE63D48}" srcId="{3B29AD7A-34A7-4807-9D3F-C8F9179EFC51}" destId="{54EC20E8-D284-444A-9D0E-BBE2DE3E3FED}" srcOrd="4" destOrd="0" parTransId="{5F415047-B97E-4BA6-B655-62ADCFBF0D43}" sibTransId="{D5863EB3-A9DB-4353-A529-86B7D6E96A5B}"/>
    <dgm:cxn modelId="{B60AAF82-AFFB-4891-B15F-69649560398F}" srcId="{3B29AD7A-34A7-4807-9D3F-C8F9179EFC51}" destId="{0822ED78-BD18-4D7C-A1BD-055B4B5DD643}" srcOrd="1" destOrd="0" parTransId="{0ABD7322-0360-4F43-B279-00468F29CBF8}" sibTransId="{BF9B9B9C-A42B-4E2C-95A7-64B7A870861A}"/>
    <dgm:cxn modelId="{7B70F390-9241-4D6F-9831-BB415625ACF9}" srcId="{3B29AD7A-34A7-4807-9D3F-C8F9179EFC51}" destId="{33EFB3E7-39DC-48B4-906C-BD95A0316C1B}" srcOrd="9" destOrd="0" parTransId="{1F612ED1-11E5-4087-9D09-2431C9796DA0}" sibTransId="{A5C794AC-3F74-421A-BDEC-81C6814E0DF5}"/>
    <dgm:cxn modelId="{8190EF9A-AE14-4F4A-8B88-2EDFED9D0A86}" type="presOf" srcId="{0822ED78-BD18-4D7C-A1BD-055B4B5DD643}" destId="{450DC0F5-0B42-4309-8408-5FBF999DB25D}" srcOrd="0" destOrd="0" presId="urn:microsoft.com/office/officeart/2005/8/layout/default"/>
    <dgm:cxn modelId="{F0DF67A4-7D07-487A-BCF4-162AD80BF2C5}" type="presOf" srcId="{26FFF97B-39BC-4F5E-B7C6-6BB3AAFEE0F9}" destId="{79254E57-2E36-4ACA-9EB7-ADD9CFBD403C}" srcOrd="0" destOrd="0" presId="urn:microsoft.com/office/officeart/2005/8/layout/default"/>
    <dgm:cxn modelId="{A4DDF9C0-00C3-4A34-A96B-A8E550611B1A}" type="presOf" srcId="{5D475F5E-B916-4834-969E-1466D59CB3F5}" destId="{433E979E-B0FD-4F1F-88F1-9162C895806D}" srcOrd="0" destOrd="0" presId="urn:microsoft.com/office/officeart/2005/8/layout/default"/>
    <dgm:cxn modelId="{252D63EB-A245-467B-B1A9-EFA58E62D1E2}" type="presOf" srcId="{666F3C9E-DD23-4F84-A6F9-78D58535789C}" destId="{E44CC579-042A-4B47-861F-DBA9B09D47F8}" srcOrd="0" destOrd="0" presId="urn:microsoft.com/office/officeart/2005/8/layout/default"/>
    <dgm:cxn modelId="{41E9B6EF-C727-47B8-A6A0-A55B5E9C4361}" type="presOf" srcId="{3B29AD7A-34A7-4807-9D3F-C8F9179EFC51}" destId="{932A4CE9-E8BF-41B2-8A34-4C319D632F2F}" srcOrd="0" destOrd="0" presId="urn:microsoft.com/office/officeart/2005/8/layout/default"/>
    <dgm:cxn modelId="{4B369DF2-09E5-4DD0-A11D-7B065367D214}" srcId="{3B29AD7A-34A7-4807-9D3F-C8F9179EFC51}" destId="{DFC4B49A-B296-4D6D-BBAC-ADDAA34EB08E}" srcOrd="7" destOrd="0" parTransId="{889065D1-9FC1-4F68-B35D-1A859EDADD7B}" sibTransId="{B6DFCD26-CB6B-482D-A9F9-BFD3BA7AE080}"/>
    <dgm:cxn modelId="{50523AF9-BB96-48CA-9C36-F560A4535A7D}" type="presOf" srcId="{46D0E6B3-1914-49A8-B1EF-C46469CF18F1}" destId="{8BE8D90F-E034-416B-B76C-3B9B69673DBE}" srcOrd="0" destOrd="0" presId="urn:microsoft.com/office/officeart/2005/8/layout/default"/>
    <dgm:cxn modelId="{90EB4BFD-2958-4230-BBD2-953C6CFCB3F6}" srcId="{3B29AD7A-34A7-4807-9D3F-C8F9179EFC51}" destId="{87E94FDF-01BC-4ACB-B51A-9920E6862B6E}" srcOrd="2" destOrd="0" parTransId="{9362BDC6-9A03-4464-A9C7-988DE4B7614D}" sibTransId="{AB0976B5-7C5D-461F-BAC7-342FAD1B6561}"/>
    <dgm:cxn modelId="{7F1377FF-90DD-483C-B9B5-11B1864B0108}" type="presOf" srcId="{4222FCA0-6230-4F5D-9099-21846CA34C85}" destId="{9E5400BC-20FD-434B-83E2-409108F22425}" srcOrd="0" destOrd="0" presId="urn:microsoft.com/office/officeart/2005/8/layout/default"/>
    <dgm:cxn modelId="{FA2CD304-268B-49E6-BF15-BCF5339F0A25}" type="presParOf" srcId="{932A4CE9-E8BF-41B2-8A34-4C319D632F2F}" destId="{9E5400BC-20FD-434B-83E2-409108F22425}" srcOrd="0" destOrd="0" presId="urn:microsoft.com/office/officeart/2005/8/layout/default"/>
    <dgm:cxn modelId="{B36E4DB1-119D-434B-B97B-3C152B6D1222}" type="presParOf" srcId="{932A4CE9-E8BF-41B2-8A34-4C319D632F2F}" destId="{C4347D0E-2F18-4E2E-A940-FA621407CBFB}" srcOrd="1" destOrd="0" presId="urn:microsoft.com/office/officeart/2005/8/layout/default"/>
    <dgm:cxn modelId="{FFF0602E-6548-45C8-80C5-50B89D3A700F}" type="presParOf" srcId="{932A4CE9-E8BF-41B2-8A34-4C319D632F2F}" destId="{450DC0F5-0B42-4309-8408-5FBF999DB25D}" srcOrd="2" destOrd="0" presId="urn:microsoft.com/office/officeart/2005/8/layout/default"/>
    <dgm:cxn modelId="{7E9C978A-D4CD-437A-88F7-454A1506A582}" type="presParOf" srcId="{932A4CE9-E8BF-41B2-8A34-4C319D632F2F}" destId="{0CC20ED0-8FF3-49B6-A146-88F11A368D1F}" srcOrd="3" destOrd="0" presId="urn:microsoft.com/office/officeart/2005/8/layout/default"/>
    <dgm:cxn modelId="{A1EBFD14-5DFE-41F9-B438-AB5E31BCDA69}" type="presParOf" srcId="{932A4CE9-E8BF-41B2-8A34-4C319D632F2F}" destId="{398BFBA5-0124-4229-A76D-547B9719E58E}" srcOrd="4" destOrd="0" presId="urn:microsoft.com/office/officeart/2005/8/layout/default"/>
    <dgm:cxn modelId="{E203A188-0BD5-412A-AA6B-D7A94BC20D19}" type="presParOf" srcId="{932A4CE9-E8BF-41B2-8A34-4C319D632F2F}" destId="{36D7A514-89C2-4132-A7D8-00E5779EE04B}" srcOrd="5" destOrd="0" presId="urn:microsoft.com/office/officeart/2005/8/layout/default"/>
    <dgm:cxn modelId="{7CA3903D-8E9B-4184-B353-C392777250B4}" type="presParOf" srcId="{932A4CE9-E8BF-41B2-8A34-4C319D632F2F}" destId="{79254E57-2E36-4ACA-9EB7-ADD9CFBD403C}" srcOrd="6" destOrd="0" presId="urn:microsoft.com/office/officeart/2005/8/layout/default"/>
    <dgm:cxn modelId="{EA71A3EA-84F0-432C-B1DD-70754012F0AC}" type="presParOf" srcId="{932A4CE9-E8BF-41B2-8A34-4C319D632F2F}" destId="{B4AFBD10-1773-40A8-9035-B9A3789A3E2D}" srcOrd="7" destOrd="0" presId="urn:microsoft.com/office/officeart/2005/8/layout/default"/>
    <dgm:cxn modelId="{28734C7B-9901-4926-B0DA-2992F6F478B0}" type="presParOf" srcId="{932A4CE9-E8BF-41B2-8A34-4C319D632F2F}" destId="{A4B33615-D464-48AC-A8F7-C2FE129F6FB1}" srcOrd="8" destOrd="0" presId="urn:microsoft.com/office/officeart/2005/8/layout/default"/>
    <dgm:cxn modelId="{B4592CE2-9D00-4E10-8BE3-B1BAF80ED5A0}" type="presParOf" srcId="{932A4CE9-E8BF-41B2-8A34-4C319D632F2F}" destId="{84D9764D-AFBF-4CD3-BEF4-9EF38027953A}" srcOrd="9" destOrd="0" presId="urn:microsoft.com/office/officeart/2005/8/layout/default"/>
    <dgm:cxn modelId="{F3959651-768E-466A-AE83-A887616B23E5}" type="presParOf" srcId="{932A4CE9-E8BF-41B2-8A34-4C319D632F2F}" destId="{433E979E-B0FD-4F1F-88F1-9162C895806D}" srcOrd="10" destOrd="0" presId="urn:microsoft.com/office/officeart/2005/8/layout/default"/>
    <dgm:cxn modelId="{C687B9D3-4CF9-438F-A363-4FF70E3DBD90}" type="presParOf" srcId="{932A4CE9-E8BF-41B2-8A34-4C319D632F2F}" destId="{5CEE6F96-7897-4462-8D32-2AB3855B88A9}" srcOrd="11" destOrd="0" presId="urn:microsoft.com/office/officeart/2005/8/layout/default"/>
    <dgm:cxn modelId="{7563BB7E-4174-4223-971C-0E05E96B5F93}" type="presParOf" srcId="{932A4CE9-E8BF-41B2-8A34-4C319D632F2F}" destId="{E44CC579-042A-4B47-861F-DBA9B09D47F8}" srcOrd="12" destOrd="0" presId="urn:microsoft.com/office/officeart/2005/8/layout/default"/>
    <dgm:cxn modelId="{361F45B0-79D1-45A3-9207-A2CB926D7DE8}" type="presParOf" srcId="{932A4CE9-E8BF-41B2-8A34-4C319D632F2F}" destId="{0F7B3F83-D074-4880-9BF1-C7F239A1C3B0}" srcOrd="13" destOrd="0" presId="urn:microsoft.com/office/officeart/2005/8/layout/default"/>
    <dgm:cxn modelId="{FBFBA1EB-B685-4B2E-B1FA-8178BE5E7AD0}" type="presParOf" srcId="{932A4CE9-E8BF-41B2-8A34-4C319D632F2F}" destId="{56606B04-5455-4D39-AA7F-2A7A37EAAE4F}" srcOrd="14" destOrd="0" presId="urn:microsoft.com/office/officeart/2005/8/layout/default"/>
    <dgm:cxn modelId="{9974B2E7-08A4-47BB-AC39-B1413B6F7913}" type="presParOf" srcId="{932A4CE9-E8BF-41B2-8A34-4C319D632F2F}" destId="{5A64FD82-49D2-4C0C-8B78-2988CD1E921A}" srcOrd="15" destOrd="0" presId="urn:microsoft.com/office/officeart/2005/8/layout/default"/>
    <dgm:cxn modelId="{7102CFF7-E723-4A00-A1AC-3564E7437E5E}" type="presParOf" srcId="{932A4CE9-E8BF-41B2-8A34-4C319D632F2F}" destId="{8BE8D90F-E034-416B-B76C-3B9B69673DBE}" srcOrd="16" destOrd="0" presId="urn:microsoft.com/office/officeart/2005/8/layout/default"/>
    <dgm:cxn modelId="{5681C483-3D80-4C2F-82DA-79A4DAD209AB}" type="presParOf" srcId="{932A4CE9-E8BF-41B2-8A34-4C319D632F2F}" destId="{865647CA-9AA6-4F78-8A06-E76DC9DAA381}" srcOrd="17" destOrd="0" presId="urn:microsoft.com/office/officeart/2005/8/layout/default"/>
    <dgm:cxn modelId="{B2C962A3-BE02-4615-8672-88B4E85C082C}" type="presParOf" srcId="{932A4CE9-E8BF-41B2-8A34-4C319D632F2F}" destId="{082AAFFA-5EEB-4363-97F9-7A4EA45AB0A7}"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0F8C4-9DF0-4B09-8699-C95194DF44FD}">
      <dsp:nvSpPr>
        <dsp:cNvPr id="0" name=""/>
        <dsp:cNvSpPr/>
      </dsp:nvSpPr>
      <dsp:spPr>
        <a:xfrm>
          <a:off x="4184"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Training 6 staff partners </a:t>
          </a:r>
        </a:p>
        <a:p>
          <a:pPr marL="0" lvl="0" indent="0" algn="ctr" defTabSz="577850">
            <a:lnSpc>
              <a:spcPct val="90000"/>
            </a:lnSpc>
            <a:spcBef>
              <a:spcPct val="0"/>
            </a:spcBef>
            <a:spcAft>
              <a:spcPct val="35000"/>
            </a:spcAft>
            <a:buNone/>
          </a:pPr>
          <a:r>
            <a:rPr lang="en-GB" sz="1300" kern="1200" dirty="0"/>
            <a:t>(researcher development trainers) </a:t>
          </a:r>
        </a:p>
      </dsp:txBody>
      <dsp:txXfrm>
        <a:off x="36339" y="362811"/>
        <a:ext cx="1765441" cy="1033541"/>
      </dsp:txXfrm>
    </dsp:sp>
    <dsp:sp modelId="{15A94A71-3069-48F2-BBEE-9DA45F36D193}">
      <dsp:nvSpPr>
        <dsp:cNvPr id="0" name=""/>
        <dsp:cNvSpPr/>
      </dsp:nvSpPr>
      <dsp:spPr>
        <a:xfrm>
          <a:off x="1994954" y="652692"/>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994954" y="743448"/>
        <a:ext cx="271535" cy="272266"/>
      </dsp:txXfrm>
    </dsp:sp>
    <dsp:sp modelId="{045DDEC9-A174-4D03-B5ED-528372349DBF}">
      <dsp:nvSpPr>
        <dsp:cNvPr id="0" name=""/>
        <dsp:cNvSpPr/>
      </dsp:nvSpPr>
      <dsp:spPr>
        <a:xfrm>
          <a:off x="2565837"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Recruit 1 student consultant and set up project steering group</a:t>
          </a:r>
          <a:endParaRPr lang="en-GB" sz="1300" kern="1200" dirty="0"/>
        </a:p>
      </dsp:txBody>
      <dsp:txXfrm>
        <a:off x="2597992" y="362811"/>
        <a:ext cx="1765441" cy="1033541"/>
      </dsp:txXfrm>
    </dsp:sp>
    <dsp:sp modelId="{53E7D99A-2AB1-48B8-B0EC-398613C312F4}">
      <dsp:nvSpPr>
        <dsp:cNvPr id="0" name=""/>
        <dsp:cNvSpPr/>
      </dsp:nvSpPr>
      <dsp:spPr>
        <a:xfrm>
          <a:off x="4556607" y="652692"/>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56607" y="743448"/>
        <a:ext cx="271535" cy="272266"/>
      </dsp:txXfrm>
    </dsp:sp>
    <dsp:sp modelId="{D237BFAA-AA34-4929-AF3B-814B67F7D4B5}">
      <dsp:nvSpPr>
        <dsp:cNvPr id="0" name=""/>
        <dsp:cNvSpPr/>
      </dsp:nvSpPr>
      <dsp:spPr>
        <a:xfrm>
          <a:off x="5127489"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Recruit 12 student partners </a:t>
          </a:r>
        </a:p>
        <a:p>
          <a:pPr marL="0" lvl="0" indent="0" algn="ctr" defTabSz="577850">
            <a:lnSpc>
              <a:spcPct val="90000"/>
            </a:lnSpc>
            <a:spcBef>
              <a:spcPct val="0"/>
            </a:spcBef>
            <a:spcAft>
              <a:spcPct val="35000"/>
            </a:spcAft>
            <a:buNone/>
          </a:pPr>
          <a:r>
            <a:rPr lang="en-GB" sz="1300" kern="1200" dirty="0"/>
            <a:t>(plus 8 additional student consultants)</a:t>
          </a:r>
        </a:p>
      </dsp:txBody>
      <dsp:txXfrm>
        <a:off x="5159644" y="362811"/>
        <a:ext cx="1765441" cy="1033541"/>
      </dsp:txXfrm>
    </dsp:sp>
    <dsp:sp modelId="{D12B39C0-B1B0-49E2-9BD8-1124ACC3D30A}">
      <dsp:nvSpPr>
        <dsp:cNvPr id="0" name=""/>
        <dsp:cNvSpPr/>
      </dsp:nvSpPr>
      <dsp:spPr>
        <a:xfrm>
          <a:off x="7118259" y="652692"/>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7118259" y="743448"/>
        <a:ext cx="271535" cy="272266"/>
      </dsp:txXfrm>
    </dsp:sp>
    <dsp:sp modelId="{7C0F3456-7B45-4BC0-859C-0DD91ED39959}">
      <dsp:nvSpPr>
        <dsp:cNvPr id="0" name=""/>
        <dsp:cNvSpPr/>
      </dsp:nvSpPr>
      <dsp:spPr>
        <a:xfrm>
          <a:off x="7689142"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Train student partners</a:t>
          </a:r>
        </a:p>
      </dsp:txBody>
      <dsp:txXfrm>
        <a:off x="7721297" y="362811"/>
        <a:ext cx="1765441" cy="1033541"/>
      </dsp:txXfrm>
    </dsp:sp>
    <dsp:sp modelId="{E6CF0484-8557-40E5-9423-2F2ADC8F5285}">
      <dsp:nvSpPr>
        <dsp:cNvPr id="0" name=""/>
        <dsp:cNvSpPr/>
      </dsp:nvSpPr>
      <dsp:spPr>
        <a:xfrm rot="5400000">
          <a:off x="8410064" y="1556589"/>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8467885" y="1589524"/>
        <a:ext cx="272266" cy="271535"/>
      </dsp:txXfrm>
    </dsp:sp>
    <dsp:sp modelId="{762877E9-0662-45AE-B064-ADE7A88E4C25}">
      <dsp:nvSpPr>
        <dsp:cNvPr id="0" name=""/>
        <dsp:cNvSpPr/>
      </dsp:nvSpPr>
      <dsp:spPr>
        <a:xfrm>
          <a:off x="7689142"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Student and staff partners workshop </a:t>
          </a:r>
        </a:p>
        <a:p>
          <a:pPr marL="0" lvl="0" indent="0" algn="ctr" defTabSz="577850">
            <a:lnSpc>
              <a:spcPct val="90000"/>
            </a:lnSpc>
            <a:spcBef>
              <a:spcPct val="0"/>
            </a:spcBef>
            <a:spcAft>
              <a:spcPct val="35000"/>
            </a:spcAft>
            <a:buNone/>
          </a:pPr>
          <a:r>
            <a:rPr lang="en-GB" sz="1300" kern="1200" dirty="0"/>
            <a:t>(introductions, context, objectives)</a:t>
          </a:r>
        </a:p>
      </dsp:txBody>
      <dsp:txXfrm>
        <a:off x="7721297" y="2192562"/>
        <a:ext cx="1765441" cy="1033541"/>
      </dsp:txXfrm>
    </dsp:sp>
    <dsp:sp modelId="{8536A861-1922-4495-B421-E67F135D5F8F}">
      <dsp:nvSpPr>
        <dsp:cNvPr id="0" name=""/>
        <dsp:cNvSpPr/>
      </dsp:nvSpPr>
      <dsp:spPr>
        <a:xfrm rot="10800000">
          <a:off x="7140216" y="2482444"/>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7256588" y="2573200"/>
        <a:ext cx="271535" cy="272266"/>
      </dsp:txXfrm>
    </dsp:sp>
    <dsp:sp modelId="{A2C4B7E2-F70D-4972-B160-20729A2ED8AA}">
      <dsp:nvSpPr>
        <dsp:cNvPr id="0" name=""/>
        <dsp:cNvSpPr/>
      </dsp:nvSpPr>
      <dsp:spPr>
        <a:xfrm>
          <a:off x="5127489"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Partnership groups meet regularly for 3 months</a:t>
          </a:r>
        </a:p>
      </dsp:txBody>
      <dsp:txXfrm>
        <a:off x="5159644" y="2192562"/>
        <a:ext cx="1765441" cy="1033541"/>
      </dsp:txXfrm>
    </dsp:sp>
    <dsp:sp modelId="{CE2FA08D-E144-459B-959D-C49B3761F563}">
      <dsp:nvSpPr>
        <dsp:cNvPr id="0" name=""/>
        <dsp:cNvSpPr/>
      </dsp:nvSpPr>
      <dsp:spPr>
        <a:xfrm rot="10800000">
          <a:off x="4578564" y="2482444"/>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694936" y="2573200"/>
        <a:ext cx="271535" cy="272266"/>
      </dsp:txXfrm>
    </dsp:sp>
    <dsp:sp modelId="{0E58EF61-B4E2-4E48-A50F-2AA8AC7E1617}">
      <dsp:nvSpPr>
        <dsp:cNvPr id="0" name=""/>
        <dsp:cNvSpPr/>
      </dsp:nvSpPr>
      <dsp:spPr>
        <a:xfrm>
          <a:off x="2565837"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List of recommendations for training workshop changes produced by each group</a:t>
          </a:r>
        </a:p>
      </dsp:txBody>
      <dsp:txXfrm>
        <a:off x="2597992" y="2192562"/>
        <a:ext cx="1765441" cy="1033541"/>
      </dsp:txXfrm>
    </dsp:sp>
    <dsp:sp modelId="{61DEAF43-498A-4012-AAF6-39E166ED7AC8}">
      <dsp:nvSpPr>
        <dsp:cNvPr id="0" name=""/>
        <dsp:cNvSpPr/>
      </dsp:nvSpPr>
      <dsp:spPr>
        <a:xfrm rot="10800000">
          <a:off x="2016911" y="2482444"/>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133283" y="2573200"/>
        <a:ext cx="271535" cy="272266"/>
      </dsp:txXfrm>
    </dsp:sp>
    <dsp:sp modelId="{E6AEB66B-8D85-4D73-9FEC-C62BFFD5DB75}">
      <dsp:nvSpPr>
        <dsp:cNvPr id="0" name=""/>
        <dsp:cNvSpPr/>
      </dsp:nvSpPr>
      <dsp:spPr>
        <a:xfrm>
          <a:off x="4184"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End of project evaluations (student focus groups, staff reflection session)</a:t>
          </a:r>
        </a:p>
      </dsp:txBody>
      <dsp:txXfrm>
        <a:off x="36339" y="2192562"/>
        <a:ext cx="1765441" cy="1033541"/>
      </dsp:txXfrm>
    </dsp:sp>
    <dsp:sp modelId="{FB7C78E2-71CE-4EA6-A41A-886A5573533B}">
      <dsp:nvSpPr>
        <dsp:cNvPr id="0" name=""/>
        <dsp:cNvSpPr/>
      </dsp:nvSpPr>
      <dsp:spPr>
        <a:xfrm rot="5400000">
          <a:off x="725107" y="3386341"/>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782928" y="3419276"/>
        <a:ext cx="272266" cy="271535"/>
      </dsp:txXfrm>
    </dsp:sp>
    <dsp:sp modelId="{57F7EB3E-1BFB-463D-ACFE-912718EED173}">
      <dsp:nvSpPr>
        <dsp:cNvPr id="0" name=""/>
        <dsp:cNvSpPr/>
      </dsp:nvSpPr>
      <dsp:spPr>
        <a:xfrm>
          <a:off x="4184"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Implement changes to workshops and relaunch new versions (inform all partners)</a:t>
          </a:r>
          <a:endParaRPr lang="en-GB" sz="1300" kern="1200" dirty="0"/>
        </a:p>
      </dsp:txBody>
      <dsp:txXfrm>
        <a:off x="36339" y="4022314"/>
        <a:ext cx="1765441" cy="1033541"/>
      </dsp:txXfrm>
    </dsp:sp>
    <dsp:sp modelId="{8314557C-C5E3-47FB-BB0A-4437C6425701}">
      <dsp:nvSpPr>
        <dsp:cNvPr id="0" name=""/>
        <dsp:cNvSpPr/>
      </dsp:nvSpPr>
      <dsp:spPr>
        <a:xfrm>
          <a:off x="1994954" y="4312196"/>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994954" y="4402952"/>
        <a:ext cx="271535" cy="272266"/>
      </dsp:txXfrm>
    </dsp:sp>
    <dsp:sp modelId="{AF59672A-05BB-4B32-BDD8-B90AED8903E4}">
      <dsp:nvSpPr>
        <dsp:cNvPr id="0" name=""/>
        <dsp:cNvSpPr/>
      </dsp:nvSpPr>
      <dsp:spPr>
        <a:xfrm>
          <a:off x="2565837"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Thank yous and goodbyes</a:t>
          </a:r>
          <a:endParaRPr lang="en-GB" sz="1300" kern="1200" dirty="0"/>
        </a:p>
      </dsp:txBody>
      <dsp:txXfrm>
        <a:off x="2597992" y="4022314"/>
        <a:ext cx="1765441" cy="1033541"/>
      </dsp:txXfrm>
    </dsp:sp>
    <dsp:sp modelId="{0C281ACD-A396-4F1D-9D6F-DBD3C12CA5D0}">
      <dsp:nvSpPr>
        <dsp:cNvPr id="0" name=""/>
        <dsp:cNvSpPr/>
      </dsp:nvSpPr>
      <dsp:spPr>
        <a:xfrm>
          <a:off x="4556607" y="4312196"/>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56607" y="4402952"/>
        <a:ext cx="271535" cy="272266"/>
      </dsp:txXfrm>
    </dsp:sp>
    <dsp:sp modelId="{83C75C86-7677-4F1C-8E83-7A3C22350B23}">
      <dsp:nvSpPr>
        <dsp:cNvPr id="0" name=""/>
        <dsp:cNvSpPr/>
      </dsp:nvSpPr>
      <dsp:spPr>
        <a:xfrm>
          <a:off x="5127489"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Dissemination to wider sector (update all partners to demonstrate reach and impact of our work)</a:t>
          </a:r>
          <a:endParaRPr lang="en-GB" sz="1300" kern="1200" dirty="0"/>
        </a:p>
      </dsp:txBody>
      <dsp:txXfrm>
        <a:off x="5159644" y="4022314"/>
        <a:ext cx="1765441" cy="1033541"/>
      </dsp:txXfrm>
    </dsp:sp>
    <dsp:sp modelId="{BD3DFE42-00B6-412D-9C28-BB8F9D462B03}">
      <dsp:nvSpPr>
        <dsp:cNvPr id="0" name=""/>
        <dsp:cNvSpPr/>
      </dsp:nvSpPr>
      <dsp:spPr>
        <a:xfrm>
          <a:off x="7118259" y="4312196"/>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7118259" y="4402952"/>
        <a:ext cx="271535" cy="272266"/>
      </dsp:txXfrm>
    </dsp:sp>
    <dsp:sp modelId="{42A96B0B-FC12-42E4-92B6-A04736987B9B}">
      <dsp:nvSpPr>
        <dsp:cNvPr id="0" name=""/>
        <dsp:cNvSpPr/>
      </dsp:nvSpPr>
      <dsp:spPr>
        <a:xfrm>
          <a:off x="7689142"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Publication output (organisational development guidance; inclusive training playbook) </a:t>
          </a:r>
          <a:endParaRPr lang="en-GB" sz="1300" kern="1200" dirty="0"/>
        </a:p>
      </dsp:txBody>
      <dsp:txXfrm>
        <a:off x="7721297" y="4022314"/>
        <a:ext cx="1765441" cy="1033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2D1B9-F75A-453D-B026-4808AA4C0AC0}">
      <dsp:nvSpPr>
        <dsp:cNvPr id="0" name=""/>
        <dsp:cNvSpPr/>
      </dsp:nvSpPr>
      <dsp:spPr>
        <a:xfrm>
          <a:off x="0"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British context humour and in-jokes</a:t>
          </a:r>
        </a:p>
      </dsp:txBody>
      <dsp:txXfrm>
        <a:off x="287906" y="350776"/>
        <a:ext cx="1390134" cy="1390157"/>
      </dsp:txXfrm>
    </dsp:sp>
    <dsp:sp modelId="{1976CC71-E30B-40FF-BD4D-F1BFCD886EC7}">
      <dsp:nvSpPr>
        <dsp:cNvPr id="0" name=""/>
        <dsp:cNvSpPr/>
      </dsp:nvSpPr>
      <dsp:spPr>
        <a:xfrm>
          <a:off x="1006596" y="1509452"/>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Inaccessible references, metaphors and sayings</a:t>
          </a:r>
        </a:p>
      </dsp:txBody>
      <dsp:txXfrm>
        <a:off x="1294502" y="1797363"/>
        <a:ext cx="1390134" cy="1390157"/>
      </dsp:txXfrm>
    </dsp:sp>
    <dsp:sp modelId="{432E258A-1BA8-4C15-A806-6CD80A23E161}">
      <dsp:nvSpPr>
        <dsp:cNvPr id="0" name=""/>
        <dsp:cNvSpPr/>
      </dsp:nvSpPr>
      <dsp:spPr>
        <a:xfrm>
          <a:off x="2013994"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Avoiding people with foreign names or thick accents</a:t>
          </a:r>
          <a:endParaRPr lang="en-GB" sz="1700" kern="1200" dirty="0"/>
        </a:p>
      </dsp:txBody>
      <dsp:txXfrm>
        <a:off x="2301900" y="350776"/>
        <a:ext cx="1390134" cy="1390157"/>
      </dsp:txXfrm>
    </dsp:sp>
    <dsp:sp modelId="{7594FB31-7A88-47F7-9C5F-AB8F59DE3AD8}">
      <dsp:nvSpPr>
        <dsp:cNvPr id="0" name=""/>
        <dsp:cNvSpPr/>
      </dsp:nvSpPr>
      <dsp:spPr>
        <a:xfrm>
          <a:off x="3020590" y="1509452"/>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Bias in the case studies</a:t>
          </a:r>
        </a:p>
      </dsp:txBody>
      <dsp:txXfrm>
        <a:off x="3308496" y="1797363"/>
        <a:ext cx="1390134" cy="1390157"/>
      </dsp:txXfrm>
    </dsp:sp>
    <dsp:sp modelId="{06871437-0AA4-422F-875A-B1FBD640457C}">
      <dsp:nvSpPr>
        <dsp:cNvPr id="0" name=""/>
        <dsp:cNvSpPr/>
      </dsp:nvSpPr>
      <dsp:spPr>
        <a:xfrm>
          <a:off x="4027988"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Exclusionary delivery styles</a:t>
          </a:r>
        </a:p>
      </dsp:txBody>
      <dsp:txXfrm>
        <a:off x="4315894" y="350776"/>
        <a:ext cx="1390134" cy="1390157"/>
      </dsp:txXfrm>
    </dsp:sp>
    <dsp:sp modelId="{81B99EB1-E9B5-4605-AACB-19D0CCFFC05C}">
      <dsp:nvSpPr>
        <dsp:cNvPr id="0" name=""/>
        <dsp:cNvSpPr/>
      </dsp:nvSpPr>
      <dsp:spPr>
        <a:xfrm>
          <a:off x="5034584" y="1509452"/>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Assumed cultural and historical knowledge</a:t>
          </a:r>
          <a:endParaRPr lang="en-GB" sz="1700" kern="1200" dirty="0"/>
        </a:p>
      </dsp:txBody>
      <dsp:txXfrm>
        <a:off x="5322490" y="1797363"/>
        <a:ext cx="1390134" cy="1390157"/>
      </dsp:txXfrm>
    </dsp:sp>
    <dsp:sp modelId="{95EA3174-C4A3-4D9B-A191-4CD872CE0325}">
      <dsp:nvSpPr>
        <dsp:cNvPr id="0" name=""/>
        <dsp:cNvSpPr/>
      </dsp:nvSpPr>
      <dsp:spPr>
        <a:xfrm>
          <a:off x="6041982"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Whose voice is elevated in the room? </a:t>
          </a:r>
          <a:endParaRPr lang="en-GB" sz="1700" kern="1200" dirty="0"/>
        </a:p>
      </dsp:txBody>
      <dsp:txXfrm>
        <a:off x="6329888" y="350776"/>
        <a:ext cx="1390134" cy="13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400BC-20FD-434B-83E2-409108F22425}">
      <dsp:nvSpPr>
        <dsp:cNvPr id="0" name=""/>
        <dsp:cNvSpPr/>
      </dsp:nvSpPr>
      <dsp:spPr>
        <a:xfrm>
          <a:off x="204450" y="222909"/>
          <a:ext cx="1949834"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feel it has </a:t>
          </a:r>
          <a:r>
            <a:rPr lang="en-GB" sz="1200" b="1" kern="1200" dirty="0"/>
            <a:t>taught me how to.. </a:t>
          </a:r>
          <a:r>
            <a:rPr lang="en-GB" sz="1200" b="1" kern="1200" dirty="0" err="1"/>
            <a:t>mak</a:t>
          </a:r>
          <a:r>
            <a:rPr lang="en-GB" sz="1200" b="1" kern="1200" dirty="0"/>
            <a:t>[e] decisions while having a strong standpoint</a:t>
          </a:r>
          <a:r>
            <a:rPr lang="en-GB" sz="1200" kern="1200" dirty="0"/>
            <a:t>, come up with original ideas and shape ideas with constructive criticism  </a:t>
          </a:r>
          <a:endParaRPr lang="en-US" sz="1200" kern="1200" dirty="0"/>
        </a:p>
      </dsp:txBody>
      <dsp:txXfrm>
        <a:off x="204450" y="222909"/>
        <a:ext cx="1949834" cy="1169900"/>
      </dsp:txXfrm>
    </dsp:sp>
    <dsp:sp modelId="{450DC0F5-0B42-4309-8408-5FBF999DB25D}">
      <dsp:nvSpPr>
        <dsp:cNvPr id="0" name=""/>
        <dsp:cNvSpPr/>
      </dsp:nvSpPr>
      <dsp:spPr>
        <a:xfrm>
          <a:off x="2349268" y="32572"/>
          <a:ext cx="2373104" cy="1550574"/>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have discovered the extent of work which can be done to make workshops more inclusive… </a:t>
          </a:r>
          <a:r>
            <a:rPr lang="en-GB" sz="1200" b="1" kern="1200" dirty="0"/>
            <a:t>I don’t think if those [PRES] surveys are showing the real issues that PGRs are having</a:t>
          </a:r>
          <a:r>
            <a:rPr lang="en-GB" sz="1200" kern="1200" dirty="0"/>
            <a:t>. I really hope projects like this initiative would continue to make changes.</a:t>
          </a:r>
          <a:endParaRPr lang="en-US" sz="1200" kern="1200" dirty="0"/>
        </a:p>
      </dsp:txBody>
      <dsp:txXfrm>
        <a:off x="2349268" y="32572"/>
        <a:ext cx="2373104" cy="1550574"/>
      </dsp:txXfrm>
    </dsp:sp>
    <dsp:sp modelId="{398BFBA5-0124-4229-A76D-547B9719E58E}">
      <dsp:nvSpPr>
        <dsp:cNvPr id="0" name=""/>
        <dsp:cNvSpPr/>
      </dsp:nvSpPr>
      <dsp:spPr>
        <a:xfrm>
          <a:off x="4926501" y="2529"/>
          <a:ext cx="3069897" cy="1608882"/>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had reserved myself to the position that my lived experience had little to add to the complex problems of institutional culture. Since undertaking this project, I do feel more ‘relevant’ to the conversation on diversity and inclusion within academia. </a:t>
          </a:r>
          <a:r>
            <a:rPr lang="en-GB" sz="1200" b="1" kern="1200" dirty="0"/>
            <a:t>It’s the first time in my four years at Surrey that I feel I truly have a voice. </a:t>
          </a:r>
          <a:endParaRPr lang="en-US" sz="1200" b="1" kern="1200" dirty="0"/>
        </a:p>
      </dsp:txBody>
      <dsp:txXfrm>
        <a:off x="4926501" y="2529"/>
        <a:ext cx="3069897" cy="1608882"/>
      </dsp:txXfrm>
    </dsp:sp>
    <dsp:sp modelId="{79254E57-2E36-4ACA-9EB7-ADD9CFBD403C}">
      <dsp:nvSpPr>
        <dsp:cNvPr id="0" name=""/>
        <dsp:cNvSpPr/>
      </dsp:nvSpPr>
      <dsp:spPr>
        <a:xfrm>
          <a:off x="8182237" y="222909"/>
          <a:ext cx="1406493"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[the experience] has </a:t>
          </a:r>
          <a:r>
            <a:rPr lang="en-GB" sz="1200" b="1" kern="1200" dirty="0"/>
            <a:t>deepened my sense of belonging </a:t>
          </a:r>
          <a:r>
            <a:rPr lang="en-GB" sz="1200" kern="1200" dirty="0"/>
            <a:t>to a wider community.</a:t>
          </a:r>
          <a:endParaRPr lang="en-US" sz="1200" kern="1200" dirty="0"/>
        </a:p>
      </dsp:txBody>
      <dsp:txXfrm>
        <a:off x="8182237" y="222909"/>
        <a:ext cx="1406493" cy="1169900"/>
      </dsp:txXfrm>
    </dsp:sp>
    <dsp:sp modelId="{A4B33615-D464-48AC-A8F7-C2FE129F6FB1}">
      <dsp:nvSpPr>
        <dsp:cNvPr id="0" name=""/>
        <dsp:cNvSpPr/>
      </dsp:nvSpPr>
      <dsp:spPr>
        <a:xfrm>
          <a:off x="9783714" y="222909"/>
          <a:ext cx="1949834"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am very glad to be a part of this project</a:t>
          </a:r>
          <a:r>
            <a:rPr lang="en-GB" sz="1200" b="0" kern="1200" dirty="0"/>
            <a:t>, sitting with like minded people </a:t>
          </a:r>
          <a:r>
            <a:rPr lang="en-GB" sz="1200" b="1" kern="1200" dirty="0"/>
            <a:t>to freely discuss things I have never felt safe enough to share. </a:t>
          </a:r>
          <a:endParaRPr lang="en-US" sz="1200" b="1" kern="1200" dirty="0"/>
        </a:p>
      </dsp:txBody>
      <dsp:txXfrm>
        <a:off x="9783714" y="222909"/>
        <a:ext cx="1949834" cy="1169900"/>
      </dsp:txXfrm>
    </dsp:sp>
    <dsp:sp modelId="{433E979E-B0FD-4F1F-88F1-9162C895806D}">
      <dsp:nvSpPr>
        <dsp:cNvPr id="0" name=""/>
        <dsp:cNvSpPr/>
      </dsp:nvSpPr>
      <dsp:spPr>
        <a:xfrm>
          <a:off x="1728880" y="1807284"/>
          <a:ext cx="2086127" cy="1600997"/>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At the start of this project, I had a lot of thoughts on how genuine this project was, whether it was </a:t>
          </a:r>
          <a:r>
            <a:rPr lang="en-GB" sz="1200" b="1" kern="1200" dirty="0"/>
            <a:t>just a tick box exercise</a:t>
          </a:r>
          <a:r>
            <a:rPr lang="en-GB" sz="1200" kern="1200" dirty="0"/>
            <a:t>. But when I compare this to other UK universities I have been to, this has been the most I have personally seen, which I guess is positive.</a:t>
          </a:r>
          <a:endParaRPr lang="en-US" sz="1200" kern="1200" dirty="0"/>
        </a:p>
      </dsp:txBody>
      <dsp:txXfrm>
        <a:off x="1728880" y="1807284"/>
        <a:ext cx="2086127" cy="1600997"/>
      </dsp:txXfrm>
    </dsp:sp>
    <dsp:sp modelId="{E44CC579-042A-4B47-861F-DBA9B09D47F8}">
      <dsp:nvSpPr>
        <dsp:cNvPr id="0" name=""/>
        <dsp:cNvSpPr/>
      </dsp:nvSpPr>
      <dsp:spPr>
        <a:xfrm>
          <a:off x="4009991" y="2022832"/>
          <a:ext cx="3862232"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I feel that being a student partner has been </a:t>
          </a:r>
          <a:r>
            <a:rPr lang="en-GB" sz="1100" b="1" kern="1200" dirty="0"/>
            <a:t>a meaningful process </a:t>
          </a:r>
          <a:r>
            <a:rPr lang="en-GB" sz="1100" kern="1200" dirty="0"/>
            <a:t>that has allowed me to dwell more on and articulate my sense of belonging at Surrey</a:t>
          </a:r>
          <a:r>
            <a:rPr lang="en-GB" sz="1100" b="1" kern="1200" dirty="0"/>
            <a:t>. It has opened a Pandora’s box of thoughts and feelings about my identity and lived experiences</a:t>
          </a:r>
          <a:r>
            <a:rPr lang="en-GB" sz="1100" kern="1200" dirty="0"/>
            <a:t>… the most liberating and rewarding part of the project is </a:t>
          </a:r>
          <a:r>
            <a:rPr lang="en-GB" sz="1100" b="1" kern="1200" dirty="0"/>
            <a:t>being provided a platform to speak without a filter </a:t>
          </a:r>
          <a:r>
            <a:rPr lang="en-GB" sz="1100" kern="1200" dirty="0"/>
            <a:t>to create a safe space for my voice. </a:t>
          </a:r>
          <a:endParaRPr lang="en-US" sz="1100" kern="1200" dirty="0"/>
        </a:p>
      </dsp:txBody>
      <dsp:txXfrm>
        <a:off x="4009991" y="2022832"/>
        <a:ext cx="3862232" cy="1169900"/>
      </dsp:txXfrm>
    </dsp:sp>
    <dsp:sp modelId="{56606B04-5455-4D39-AA7F-2A7A37EAAE4F}">
      <dsp:nvSpPr>
        <dsp:cNvPr id="0" name=""/>
        <dsp:cNvSpPr/>
      </dsp:nvSpPr>
      <dsp:spPr>
        <a:xfrm>
          <a:off x="8067207" y="2022832"/>
          <a:ext cx="2141912"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This project feels different as the power dynamics between partners are equitable </a:t>
          </a:r>
          <a:r>
            <a:rPr lang="en-GB" sz="1200" kern="1200" dirty="0"/>
            <a:t>and each partner in our group has something valuable to contribute. </a:t>
          </a:r>
          <a:endParaRPr lang="en-US" sz="1200" kern="1200" dirty="0"/>
        </a:p>
      </dsp:txBody>
      <dsp:txXfrm>
        <a:off x="8067207" y="2022832"/>
        <a:ext cx="2141912" cy="1169900"/>
      </dsp:txXfrm>
    </dsp:sp>
    <dsp:sp modelId="{8BE8D90F-E034-416B-B76C-3B9B69673DBE}">
      <dsp:nvSpPr>
        <dsp:cNvPr id="0" name=""/>
        <dsp:cNvSpPr/>
      </dsp:nvSpPr>
      <dsp:spPr>
        <a:xfrm>
          <a:off x="1506852" y="3603265"/>
          <a:ext cx="5823785"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Personally, I wasn't sure of what to expect trying to decolonise curriculum with member of staff, but I must admit that so far, </a:t>
          </a:r>
          <a:r>
            <a:rPr lang="en-GB" sz="1200" b="1" kern="1200" dirty="0"/>
            <a:t>the opportunity to share our own lived experience and identify gaps is very satisfying</a:t>
          </a:r>
          <a:r>
            <a:rPr lang="en-GB" sz="1200" kern="1200" dirty="0"/>
            <a:t>… This project has reinforced the fact that it is not enough to identify problems, </a:t>
          </a:r>
          <a:r>
            <a:rPr lang="en-GB" sz="1200" b="1" kern="1200" dirty="0"/>
            <a:t>providing practical solutions and readiness to push for change </a:t>
          </a:r>
          <a:r>
            <a:rPr lang="en-GB" sz="1200" kern="1200" dirty="0"/>
            <a:t>goes a long way</a:t>
          </a:r>
          <a:endParaRPr lang="en-US" sz="1200" kern="1200" dirty="0"/>
        </a:p>
      </dsp:txBody>
      <dsp:txXfrm>
        <a:off x="1506852" y="3603265"/>
        <a:ext cx="5823785" cy="1169900"/>
      </dsp:txXfrm>
    </dsp:sp>
    <dsp:sp modelId="{082AAFFA-5EEB-4363-97F9-7A4EA45AB0A7}">
      <dsp:nvSpPr>
        <dsp:cNvPr id="0" name=""/>
        <dsp:cNvSpPr/>
      </dsp:nvSpPr>
      <dsp:spPr>
        <a:xfrm>
          <a:off x="7525621" y="3603265"/>
          <a:ext cx="2905526"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feel </a:t>
          </a:r>
          <a:r>
            <a:rPr lang="en-GB" sz="1200" b="1" kern="1200" dirty="0"/>
            <a:t>this has been and empowering and enlightening experience</a:t>
          </a:r>
          <a:r>
            <a:rPr lang="en-GB" sz="1200" kern="1200" dirty="0"/>
            <a:t>. It is great to see that such a topic has been made a priority at the University and I am hoping this will be the catalyst for further improvements.</a:t>
          </a:r>
          <a:endParaRPr lang="en-US" sz="1200" kern="1200" dirty="0"/>
        </a:p>
      </dsp:txBody>
      <dsp:txXfrm>
        <a:off x="7525621" y="3603265"/>
        <a:ext cx="2905526" cy="11699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C35936-FB7D-4573-A28D-221DF3D1500E}" type="datetimeFigureOut">
              <a:rPr lang="en-GB" smtClean="0"/>
              <a:t>11/10/2023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521B4-907F-426F-A7B6-CF67176D1841}" type="slidenum">
              <a:rPr lang="en-GB" smtClean="0"/>
              <a:t>‹#›</a:t>
            </a:fld>
            <a:endParaRPr lang="en-GB"/>
          </a:p>
        </p:txBody>
      </p:sp>
    </p:spTree>
    <p:extLst>
      <p:ext uri="{BB962C8B-B14F-4D97-AF65-F5344CB8AC3E}">
        <p14:creationId xmlns:p14="http://schemas.microsoft.com/office/powerpoint/2010/main" val="2501669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1</a:t>
            </a:fld>
            <a:endParaRPr lang="en-GB"/>
          </a:p>
        </p:txBody>
      </p:sp>
    </p:spTree>
    <p:extLst>
      <p:ext uri="{BB962C8B-B14F-4D97-AF65-F5344CB8AC3E}">
        <p14:creationId xmlns:p14="http://schemas.microsoft.com/office/powerpoint/2010/main" val="224439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21</a:t>
            </a:fld>
            <a:endParaRPr lang="en-GB"/>
          </a:p>
        </p:txBody>
      </p:sp>
    </p:spTree>
    <p:extLst>
      <p:ext uri="{BB962C8B-B14F-4D97-AF65-F5344CB8AC3E}">
        <p14:creationId xmlns:p14="http://schemas.microsoft.com/office/powerpoint/2010/main" val="1238861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26</a:t>
            </a:fld>
            <a:endParaRPr lang="en-GB"/>
          </a:p>
        </p:txBody>
      </p:sp>
    </p:spTree>
    <p:extLst>
      <p:ext uri="{BB962C8B-B14F-4D97-AF65-F5344CB8AC3E}">
        <p14:creationId xmlns:p14="http://schemas.microsoft.com/office/powerpoint/2010/main" val="4290039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27</a:t>
            </a:fld>
            <a:endParaRPr lang="en-GB"/>
          </a:p>
        </p:txBody>
      </p:sp>
    </p:spTree>
    <p:extLst>
      <p:ext uri="{BB962C8B-B14F-4D97-AF65-F5344CB8AC3E}">
        <p14:creationId xmlns:p14="http://schemas.microsoft.com/office/powerpoint/2010/main" val="412364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28</a:t>
            </a:fld>
            <a:endParaRPr lang="en-GB"/>
          </a:p>
        </p:txBody>
      </p:sp>
    </p:spTree>
    <p:extLst>
      <p:ext uri="{BB962C8B-B14F-4D97-AF65-F5344CB8AC3E}">
        <p14:creationId xmlns:p14="http://schemas.microsoft.com/office/powerpoint/2010/main" val="224564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29</a:t>
            </a:fld>
            <a:endParaRPr lang="en-GB"/>
          </a:p>
        </p:txBody>
      </p:sp>
    </p:spTree>
    <p:extLst>
      <p:ext uri="{BB962C8B-B14F-4D97-AF65-F5344CB8AC3E}">
        <p14:creationId xmlns:p14="http://schemas.microsoft.com/office/powerpoint/2010/main" val="267938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30</a:t>
            </a:fld>
            <a:endParaRPr lang="en-GB"/>
          </a:p>
        </p:txBody>
      </p:sp>
    </p:spTree>
    <p:extLst>
      <p:ext uri="{BB962C8B-B14F-4D97-AF65-F5344CB8AC3E}">
        <p14:creationId xmlns:p14="http://schemas.microsoft.com/office/powerpoint/2010/main" val="306121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31</a:t>
            </a:fld>
            <a:endParaRPr lang="en-GB"/>
          </a:p>
        </p:txBody>
      </p:sp>
    </p:spTree>
    <p:extLst>
      <p:ext uri="{BB962C8B-B14F-4D97-AF65-F5344CB8AC3E}">
        <p14:creationId xmlns:p14="http://schemas.microsoft.com/office/powerpoint/2010/main" val="291959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32</a:t>
            </a:fld>
            <a:endParaRPr lang="en-GB"/>
          </a:p>
        </p:txBody>
      </p:sp>
    </p:spTree>
    <p:extLst>
      <p:ext uri="{BB962C8B-B14F-4D97-AF65-F5344CB8AC3E}">
        <p14:creationId xmlns:p14="http://schemas.microsoft.com/office/powerpoint/2010/main" val="32522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33</a:t>
            </a:fld>
            <a:endParaRPr lang="en-GB"/>
          </a:p>
        </p:txBody>
      </p:sp>
    </p:spTree>
    <p:extLst>
      <p:ext uri="{BB962C8B-B14F-4D97-AF65-F5344CB8AC3E}">
        <p14:creationId xmlns:p14="http://schemas.microsoft.com/office/powerpoint/2010/main" val="374025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34</a:t>
            </a:fld>
            <a:endParaRPr lang="en-GB"/>
          </a:p>
        </p:txBody>
      </p:sp>
    </p:spTree>
    <p:extLst>
      <p:ext uri="{BB962C8B-B14F-4D97-AF65-F5344CB8AC3E}">
        <p14:creationId xmlns:p14="http://schemas.microsoft.com/office/powerpoint/2010/main" val="153153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2</a:t>
            </a:fld>
            <a:endParaRPr lang="en-GB"/>
          </a:p>
        </p:txBody>
      </p:sp>
    </p:spTree>
    <p:extLst>
      <p:ext uri="{BB962C8B-B14F-4D97-AF65-F5344CB8AC3E}">
        <p14:creationId xmlns:p14="http://schemas.microsoft.com/office/powerpoint/2010/main" val="3820540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35</a:t>
            </a:fld>
            <a:endParaRPr lang="en-GB"/>
          </a:p>
        </p:txBody>
      </p:sp>
    </p:spTree>
    <p:extLst>
      <p:ext uri="{BB962C8B-B14F-4D97-AF65-F5344CB8AC3E}">
        <p14:creationId xmlns:p14="http://schemas.microsoft.com/office/powerpoint/2010/main" val="376251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36</a:t>
            </a:fld>
            <a:endParaRPr lang="en-GB"/>
          </a:p>
        </p:txBody>
      </p:sp>
    </p:spTree>
    <p:extLst>
      <p:ext uri="{BB962C8B-B14F-4D97-AF65-F5344CB8AC3E}">
        <p14:creationId xmlns:p14="http://schemas.microsoft.com/office/powerpoint/2010/main" val="186434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37</a:t>
            </a:fld>
            <a:endParaRPr lang="en-GB"/>
          </a:p>
        </p:txBody>
      </p:sp>
    </p:spTree>
    <p:extLst>
      <p:ext uri="{BB962C8B-B14F-4D97-AF65-F5344CB8AC3E}">
        <p14:creationId xmlns:p14="http://schemas.microsoft.com/office/powerpoint/2010/main" val="2553560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38</a:t>
            </a:fld>
            <a:endParaRPr lang="en-GB"/>
          </a:p>
        </p:txBody>
      </p:sp>
    </p:spTree>
    <p:extLst>
      <p:ext uri="{BB962C8B-B14F-4D97-AF65-F5344CB8AC3E}">
        <p14:creationId xmlns:p14="http://schemas.microsoft.com/office/powerpoint/2010/main" val="1018976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39</a:t>
            </a:fld>
            <a:endParaRPr lang="en-GB"/>
          </a:p>
        </p:txBody>
      </p:sp>
    </p:spTree>
    <p:extLst>
      <p:ext uri="{BB962C8B-B14F-4D97-AF65-F5344CB8AC3E}">
        <p14:creationId xmlns:p14="http://schemas.microsoft.com/office/powerpoint/2010/main" val="3587150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41</a:t>
            </a:fld>
            <a:endParaRPr lang="en-GB"/>
          </a:p>
        </p:txBody>
      </p:sp>
    </p:spTree>
    <p:extLst>
      <p:ext uri="{BB962C8B-B14F-4D97-AF65-F5344CB8AC3E}">
        <p14:creationId xmlns:p14="http://schemas.microsoft.com/office/powerpoint/2010/main" val="3370338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a:t>
            </a:fld>
            <a:endParaRPr lang="en-GB"/>
          </a:p>
        </p:txBody>
      </p:sp>
    </p:spTree>
    <p:extLst>
      <p:ext uri="{BB962C8B-B14F-4D97-AF65-F5344CB8AC3E}">
        <p14:creationId xmlns:p14="http://schemas.microsoft.com/office/powerpoint/2010/main" val="355444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4</a:t>
            </a:fld>
            <a:endParaRPr lang="en-GB"/>
          </a:p>
        </p:txBody>
      </p:sp>
    </p:spTree>
    <p:extLst>
      <p:ext uri="{BB962C8B-B14F-4D97-AF65-F5344CB8AC3E}">
        <p14:creationId xmlns:p14="http://schemas.microsoft.com/office/powerpoint/2010/main" val="414944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18C450B-A269-4C04-A61C-B03218A0B3E3}" type="slidenum">
              <a:rPr lang="en-GB" smtClean="0"/>
              <a:t>11</a:t>
            </a:fld>
            <a:endParaRPr lang="en-GB"/>
          </a:p>
        </p:txBody>
      </p:sp>
    </p:spTree>
    <p:extLst>
      <p:ext uri="{BB962C8B-B14F-4D97-AF65-F5344CB8AC3E}">
        <p14:creationId xmlns:p14="http://schemas.microsoft.com/office/powerpoint/2010/main" val="384681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15</a:t>
            </a:fld>
            <a:endParaRPr lang="en-GB"/>
          </a:p>
        </p:txBody>
      </p:sp>
    </p:spTree>
    <p:extLst>
      <p:ext uri="{BB962C8B-B14F-4D97-AF65-F5344CB8AC3E}">
        <p14:creationId xmlns:p14="http://schemas.microsoft.com/office/powerpoint/2010/main" val="3812573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16</a:t>
            </a:fld>
            <a:endParaRPr lang="en-GB"/>
          </a:p>
        </p:txBody>
      </p:sp>
    </p:spTree>
    <p:extLst>
      <p:ext uri="{BB962C8B-B14F-4D97-AF65-F5344CB8AC3E}">
        <p14:creationId xmlns:p14="http://schemas.microsoft.com/office/powerpoint/2010/main" val="2523421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17</a:t>
            </a:fld>
            <a:endParaRPr lang="en-GB"/>
          </a:p>
        </p:txBody>
      </p:sp>
    </p:spTree>
    <p:extLst>
      <p:ext uri="{BB962C8B-B14F-4D97-AF65-F5344CB8AC3E}">
        <p14:creationId xmlns:p14="http://schemas.microsoft.com/office/powerpoint/2010/main" val="318380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18</a:t>
            </a:fld>
            <a:endParaRPr lang="en-GB"/>
          </a:p>
        </p:txBody>
      </p:sp>
    </p:spTree>
    <p:extLst>
      <p:ext uri="{BB962C8B-B14F-4D97-AF65-F5344CB8AC3E}">
        <p14:creationId xmlns:p14="http://schemas.microsoft.com/office/powerpoint/2010/main" val="1558531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ext slide with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6DBE00-B3C9-2842-A6C2-99ED6D033C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2123440"/>
          </a:xfrm>
          <a:prstGeom prst="rect">
            <a:avLst/>
          </a:prstGeom>
        </p:spPr>
      </p:pic>
      <p:pic>
        <p:nvPicPr>
          <p:cNvPr id="14" name="Picture 13">
            <a:extLst>
              <a:ext uri="{FF2B5EF4-FFF2-40B4-BE49-F238E27FC236}">
                <a16:creationId xmlns:a16="http://schemas.microsoft.com/office/drawing/2014/main" id="{F29FC66A-8E6F-B54C-896C-49AFC5E48E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5750" y="457201"/>
            <a:ext cx="2870200" cy="711200"/>
          </a:xfrm>
          <a:prstGeom prst="rect">
            <a:avLst/>
          </a:prstGeom>
        </p:spPr>
      </p:pic>
      <p:sp>
        <p:nvSpPr>
          <p:cNvPr id="4" name="Text Placeholder 3"/>
          <p:cNvSpPr>
            <a:spLocks noGrp="1"/>
          </p:cNvSpPr>
          <p:nvPr>
            <p:ph type="body" sz="quarter" idx="12"/>
          </p:nvPr>
        </p:nvSpPr>
        <p:spPr>
          <a:xfrm>
            <a:off x="831851" y="2092327"/>
            <a:ext cx="10513811" cy="4441638"/>
          </a:xfrm>
        </p:spPr>
        <p:txBody>
          <a:bodyPr/>
          <a:lstStyle>
            <a:lvl1pPr>
              <a:defRPr>
                <a:solidFill>
                  <a:srgbClr val="18654D"/>
                </a:solidFill>
                <a:latin typeface="Arial" panose="020B0604020202020204" pitchFamily="34" charset="0"/>
                <a:cs typeface="Arial" panose="020B0604020202020204" pitchFamily="34" charset="0"/>
              </a:defRPr>
            </a:lvl1pPr>
            <a:lvl2pPr>
              <a:defRPr>
                <a:solidFill>
                  <a:srgbClr val="18654D"/>
                </a:solidFill>
                <a:latin typeface="Arial" panose="020B0604020202020204" pitchFamily="34" charset="0"/>
                <a:cs typeface="Arial" panose="020B0604020202020204" pitchFamily="34" charset="0"/>
              </a:defRPr>
            </a:lvl2pPr>
            <a:lvl3pPr>
              <a:defRPr>
                <a:solidFill>
                  <a:srgbClr val="18654D"/>
                </a:solidFill>
                <a:latin typeface="Arial" panose="020B0604020202020204" pitchFamily="34" charset="0"/>
                <a:cs typeface="Arial" panose="020B0604020202020204" pitchFamily="34" charset="0"/>
              </a:defRPr>
            </a:lvl3pPr>
            <a:lvl4pPr>
              <a:defRPr>
                <a:solidFill>
                  <a:srgbClr val="18654D"/>
                </a:solidFill>
                <a:latin typeface="Arial" panose="020B0604020202020204" pitchFamily="34" charset="0"/>
                <a:cs typeface="Arial" panose="020B0604020202020204" pitchFamily="34" charset="0"/>
              </a:defRPr>
            </a:lvl4pPr>
            <a:lvl5pPr>
              <a:defRPr>
                <a:solidFill>
                  <a:srgbClr val="18654D"/>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itle 1"/>
          <p:cNvSpPr>
            <a:spLocks noGrp="1"/>
          </p:cNvSpPr>
          <p:nvPr>
            <p:ph type="title"/>
          </p:nvPr>
        </p:nvSpPr>
        <p:spPr>
          <a:xfrm>
            <a:off x="841899" y="167775"/>
            <a:ext cx="10515600" cy="1325563"/>
          </a:xfrm>
        </p:spPr>
        <p:txBody>
          <a:bodyPr/>
          <a:lstStyle>
            <a:lvl1pPr defTabSz="917575">
              <a:defRPr/>
            </a:lvl1pPr>
          </a:lstStyle>
          <a:p>
            <a:r>
              <a:rPr lang="en-US"/>
              <a:t>Click to edit Master title style</a:t>
            </a:r>
            <a:endParaRPr lang="en-GB" dirty="0"/>
          </a:p>
        </p:txBody>
      </p:sp>
    </p:spTree>
    <p:extLst>
      <p:ext uri="{BB962C8B-B14F-4D97-AF65-F5344CB8AC3E}">
        <p14:creationId xmlns:p14="http://schemas.microsoft.com/office/powerpoint/2010/main" val="281141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D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6511B8-F882-5142-9BC3-61A1F563CF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352732-0F28-F74C-AEAB-7026BCDE8CCF}"/>
              </a:ext>
            </a:extLst>
          </p:cNvPr>
          <p:cNvSpPr>
            <a:spLocks noGrp="1"/>
          </p:cNvSpPr>
          <p:nvPr>
            <p:ph type="title"/>
          </p:nvPr>
        </p:nvSpPr>
        <p:spPr>
          <a:xfrm>
            <a:off x="400050" y="2493023"/>
            <a:ext cx="4857749" cy="1102434"/>
          </a:xfrm>
        </p:spPr>
        <p:txBody>
          <a:bodyPr>
            <a:normAutofit/>
          </a:bodyPr>
          <a:lstStyle>
            <a:lvl1pPr>
              <a:defRPr sz="3600"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4"/>
          </p:nvPr>
        </p:nvSpPr>
        <p:spPr>
          <a:xfrm>
            <a:off x="400050" y="4159248"/>
            <a:ext cx="5086350" cy="1530350"/>
          </a:xfrm>
        </p:spPr>
        <p:txBody>
          <a:bodyPr/>
          <a:lstStyle>
            <a:lvl1pPr marL="0" indent="0">
              <a:buNone/>
              <a:defRPr sz="1600">
                <a:solidFill>
                  <a:srgbClr val="18654D"/>
                </a:solidFill>
                <a:latin typeface="Arial" panose="020B0604020202020204" pitchFamily="34" charset="0"/>
                <a:cs typeface="Arial" panose="020B0604020202020204" pitchFamily="34" charset="0"/>
              </a:defRPr>
            </a:lvl1pPr>
          </a:lstStyle>
          <a:p>
            <a:pPr lvl="0"/>
            <a:r>
              <a:rPr lang="en-US"/>
              <a:t>Edit Master text styles</a:t>
            </a:r>
          </a:p>
        </p:txBody>
      </p:sp>
      <p:pic>
        <p:nvPicPr>
          <p:cNvPr id="13" name="Picture 12">
            <a:extLst>
              <a:ext uri="{FF2B5EF4-FFF2-40B4-BE49-F238E27FC236}">
                <a16:creationId xmlns:a16="http://schemas.microsoft.com/office/drawing/2014/main" id="{D3399C57-31B9-9548-A282-97E90CA424D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15461" y="315915"/>
            <a:ext cx="2487612" cy="616400"/>
          </a:xfrm>
          <a:prstGeom prst="rect">
            <a:avLst/>
          </a:prstGeom>
        </p:spPr>
      </p:pic>
    </p:spTree>
    <p:extLst>
      <p:ext uri="{BB962C8B-B14F-4D97-AF65-F5344CB8AC3E}">
        <p14:creationId xmlns:p14="http://schemas.microsoft.com/office/powerpoint/2010/main" val="2448792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2973-0CBB-48F7-84A4-E11012980C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3A6580-6DC0-459B-9E62-0624A4F7A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C0B0AF-115F-478E-B519-641C4F04A1A2}"/>
              </a:ext>
            </a:extLst>
          </p:cNvPr>
          <p:cNvSpPr>
            <a:spLocks noGrp="1"/>
          </p:cNvSpPr>
          <p:nvPr>
            <p:ph type="dt" sz="half" idx="10"/>
          </p:nvPr>
        </p:nvSpPr>
        <p:spPr/>
        <p:txBody>
          <a:bodyPr/>
          <a:lstStyle/>
          <a:p>
            <a:fld id="{E1C0197C-3318-4A90-96F8-5F1D564D6FB5}" type="datetimeFigureOut">
              <a:rPr lang="en-GB" smtClean="0"/>
              <a:t>11/10/2023</a:t>
            </a:fld>
            <a:endParaRPr lang="en-GB"/>
          </a:p>
        </p:txBody>
      </p:sp>
      <p:sp>
        <p:nvSpPr>
          <p:cNvPr id="5" name="Footer Placeholder 4">
            <a:extLst>
              <a:ext uri="{FF2B5EF4-FFF2-40B4-BE49-F238E27FC236}">
                <a16:creationId xmlns:a16="http://schemas.microsoft.com/office/drawing/2014/main" id="{243FE3CE-D6E4-4FD0-883D-A93F5247A5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4AE6AD-2733-4293-B367-D3708B80422D}"/>
              </a:ext>
            </a:extLst>
          </p:cNvPr>
          <p:cNvSpPr>
            <a:spLocks noGrp="1"/>
          </p:cNvSpPr>
          <p:nvPr>
            <p:ph type="sldNum" sz="quarter" idx="12"/>
          </p:nvPr>
        </p:nvSpPr>
        <p:spPr/>
        <p:txBody>
          <a:bodyPr/>
          <a:lstStyle/>
          <a:p>
            <a:fld id="{1DEFF511-FE0B-44A8-99EA-7BD0C407CD4F}" type="slidenum">
              <a:rPr lang="en-GB" smtClean="0"/>
              <a:t>‹#›</a:t>
            </a:fld>
            <a:endParaRPr lang="en-GB"/>
          </a:p>
        </p:txBody>
      </p:sp>
    </p:spTree>
    <p:extLst>
      <p:ext uri="{BB962C8B-B14F-4D97-AF65-F5344CB8AC3E}">
        <p14:creationId xmlns:p14="http://schemas.microsoft.com/office/powerpoint/2010/main" val="1254161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Logo Slide">
    <p:bg>
      <p:bgPr>
        <a:solidFill>
          <a:srgbClr val="005C84"/>
        </a:solidFill>
        <a:effectLst/>
      </p:bgPr>
    </p:bg>
    <p:spTree>
      <p:nvGrpSpPr>
        <p:cNvPr id="1" name=""/>
        <p:cNvGrpSpPr/>
        <p:nvPr/>
      </p:nvGrpSpPr>
      <p:grpSpPr>
        <a:xfrm>
          <a:off x="0" y="0"/>
          <a:ext cx="0" cy="0"/>
          <a:chOff x="0" y="0"/>
          <a:chExt cx="0" cy="0"/>
        </a:xfrm>
      </p:grpSpPr>
      <p:pic>
        <p:nvPicPr>
          <p:cNvPr id="3" name="University Logo (White)" descr="Graphical user interface&#10;&#10;Description automatically generated with medium confidence">
            <a:extLst>
              <a:ext uri="{FF2B5EF4-FFF2-40B4-BE49-F238E27FC236}">
                <a16:creationId xmlns:a16="http://schemas.microsoft.com/office/drawing/2014/main" id="{BDBBA8B1-FB70-5047-82C7-77FEF36734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5600" y="1340768"/>
            <a:ext cx="6696744" cy="3766249"/>
          </a:xfrm>
          <a:prstGeom prst="rect">
            <a:avLst/>
          </a:prstGeom>
        </p:spPr>
      </p:pic>
    </p:spTree>
    <p:extLst>
      <p:ext uri="{BB962C8B-B14F-4D97-AF65-F5344CB8AC3E}">
        <p14:creationId xmlns:p14="http://schemas.microsoft.com/office/powerpoint/2010/main" val="3119300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B967B-68C6-4E1B-ACCC-834195E11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510B64-55D8-48C3-9CB5-85DA36884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112FB0-CAB1-4670-B628-26AAACD55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5F5F8-47AB-476F-B72C-9675815BA1AE}" type="datetimeFigureOut">
              <a:rPr lang="en-GB" smtClean="0"/>
              <a:t>11/10/2023</a:t>
            </a:fld>
            <a:endParaRPr lang="en-GB"/>
          </a:p>
        </p:txBody>
      </p:sp>
      <p:sp>
        <p:nvSpPr>
          <p:cNvPr id="5" name="Footer Placeholder 4">
            <a:extLst>
              <a:ext uri="{FF2B5EF4-FFF2-40B4-BE49-F238E27FC236}">
                <a16:creationId xmlns:a16="http://schemas.microsoft.com/office/drawing/2014/main" id="{1F25B4DA-4377-4DE8-8842-BB3587FD38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666BBD6-552A-4310-9013-D1BCA1A7D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AF5CF-9FE9-4AC1-BF4B-3AB1B01983C9}" type="slidenum">
              <a:rPr lang="en-GB" smtClean="0"/>
              <a:t>‹#›</a:t>
            </a:fld>
            <a:endParaRPr lang="en-GB"/>
          </a:p>
        </p:txBody>
      </p:sp>
    </p:spTree>
    <p:extLst>
      <p:ext uri="{BB962C8B-B14F-4D97-AF65-F5344CB8AC3E}">
        <p14:creationId xmlns:p14="http://schemas.microsoft.com/office/powerpoint/2010/main" val="2797918155"/>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71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590100-6E9B-A335-1919-C4E4521B90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FC66A6-DD55-4E04-6D2B-D4DA61334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AE977D-D200-4DA3-11F7-4298D9EF2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2E8C5-B2AA-4489-9A38-052B6862089F}" type="datetimeFigureOut">
              <a:rPr lang="en-GB" smtClean="0"/>
              <a:t>11/10/2023</a:t>
            </a:fld>
            <a:endParaRPr lang="en-GB"/>
          </a:p>
        </p:txBody>
      </p:sp>
      <p:sp>
        <p:nvSpPr>
          <p:cNvPr id="5" name="Footer Placeholder 4">
            <a:extLst>
              <a:ext uri="{FF2B5EF4-FFF2-40B4-BE49-F238E27FC236}">
                <a16:creationId xmlns:a16="http://schemas.microsoft.com/office/drawing/2014/main" id="{0A6DCBED-ADC6-11D0-D00F-0C755380D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0C373C4-10BB-701C-9FCE-71C78A5A1B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CBBB8-A706-4735-9591-7FBCA75F27F9}" type="slidenum">
              <a:rPr lang="en-GB" smtClean="0"/>
              <a:t>‹#›</a:t>
            </a:fld>
            <a:endParaRPr lang="en-GB"/>
          </a:p>
        </p:txBody>
      </p:sp>
    </p:spTree>
    <p:extLst>
      <p:ext uri="{BB962C8B-B14F-4D97-AF65-F5344CB8AC3E}">
        <p14:creationId xmlns:p14="http://schemas.microsoft.com/office/powerpoint/2010/main" val="2673287541"/>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www.vitae.ac.uk/events/vitae-international-researcher-development-conference-2023/vitaecon2023-workshops-2023/w8-behind-the-black-butterfly-an-interactive-project-walkthrough-to-share-insights-on-how-to-make-your-researcher-training-more-inclusiv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ww.advance-he.ac.uk/programmes-events/events/inclusive-engagement-workshop" TargetMode="External"/><Relationship Id="rId3" Type="http://schemas.openxmlformats.org/officeDocument/2006/relationships/hyperlink" Target="https://link.springer.com/article/10.1007/s10734-019-00453-w" TargetMode="External"/><Relationship Id="rId7" Type="http://schemas.openxmlformats.org/officeDocument/2006/relationships/hyperlink" Target="https://doi.org/10.4324/9781003271789"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doi.org/10.1007/s10734-019-00453-w" TargetMode="External"/><Relationship Id="rId5" Type="http://schemas.openxmlformats.org/officeDocument/2006/relationships/hyperlink" Target="https://eur03.safelinks.protection.outlook.com/?url=https://www.palgrave.com/gb/book/9783030353957&amp;data=05|01|N.Wright@soton.ac.uk|a65aeb6a15884bc442fc08db9327f289|4a5378f929f44d3ebe89669d03ada9d8|0|0|638265572027452018|Unknown|TWFpbGZsb3d8eyJWIjoiMC4wLjAwMDAiLCJQIjoiV2luMzIiLCJBTiI6Ik1haWwiLCJXVCI6Mn0%3D|3000|||&amp;sdata=uC1EhNqcnRlc/xgM%2BFSlyRyoYNsFcFzAbO7dmPAIm1c%3D&amp;reserved=0" TargetMode="External"/><Relationship Id="rId10" Type="http://schemas.openxmlformats.org/officeDocument/2006/relationships/hyperlink" Target="mailto:m.islam@soton.ac.uk" TargetMode="External"/><Relationship Id="rId4" Type="http://schemas.openxmlformats.org/officeDocument/2006/relationships/hyperlink" Target="https://www.tandfonline.com/doi/full/10.1080/03075079.2019.1623769" TargetMode="External"/><Relationship Id="rId9" Type="http://schemas.openxmlformats.org/officeDocument/2006/relationships/hyperlink" Target="mailto:k.gravett@surrey.ac.u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uperbfluous/wrights-intersectionality-wheel"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5456/WPLL.22.2.83"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pxhere.com/en/photo/1434343" TargetMode="External"/><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superbfluous/decolonising-training"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forms.office.com/e/GbwHSm6VQC"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hyperlink" Target="https://www.advance-he.ac.uk/programmes-events/events/inclusive-engagement-workshop" TargetMode="External"/><Relationship Id="rId3" Type="http://schemas.openxmlformats.org/officeDocument/2006/relationships/hyperlink" Target="https://www.tandfonline.com/doi/full/10.1080/03075079.2019.1623769" TargetMode="External"/><Relationship Id="rId7" Type="http://schemas.openxmlformats.org/officeDocument/2006/relationships/hyperlink" Target="https://www.futurelearn.com/courses/decolonising-education-from-theory-to-practice" TargetMode="External"/><Relationship Id="rId2" Type="http://schemas.openxmlformats.org/officeDocument/2006/relationships/hyperlink" Target="https://link.springer.com/article/10.1007/s10734-019-00453-w" TargetMode="External"/><Relationship Id="rId1" Type="http://schemas.openxmlformats.org/officeDocument/2006/relationships/slideLayout" Target="../slideLayouts/slideLayout1.xml"/><Relationship Id="rId6" Type="http://schemas.openxmlformats.org/officeDocument/2006/relationships/hyperlink" Target="https://doi.org/10.4324/9781003271789" TargetMode="External"/><Relationship Id="rId11" Type="http://schemas.openxmlformats.org/officeDocument/2006/relationships/hyperlink" Target="https://genderspectrum.vice.com/" TargetMode="External"/><Relationship Id="rId5" Type="http://schemas.openxmlformats.org/officeDocument/2006/relationships/hyperlink" Target="https://doi.org/10.1007/s10734-019-00453-w" TargetMode="External"/><Relationship Id="rId10" Type="http://schemas.openxmlformats.org/officeDocument/2006/relationships/hyperlink" Target="https://padlet.com/RDPSurrey/equality-diversity-and-inclusion-resources-university-of-sur-g7i860y7dq1d73xw" TargetMode="External"/><Relationship Id="rId4" Type="http://schemas.openxmlformats.org/officeDocument/2006/relationships/hyperlink" Target="https://eur03.safelinks.protection.outlook.com/?url=https://www.palgrave.com/gb/book/9783030353957&amp;data=05|01|N.Wright@soton.ac.uk|a65aeb6a15884bc442fc08db9327f289|4a5378f929f44d3ebe89669d03ada9d8|0|0|638265572027452018|Unknown|TWFpbGZsb3d8eyJWIjoiMC4wLjAwMDAiLCJQIjoiV2luMzIiLCJBTiI6Ik1haWwiLCJXVCI6Mn0%3D|3000|||&amp;sdata=uC1EhNqcnRlc/xgM%2BFSlyRyoYNsFcFzAbO7dmPAIm1c%3D&amp;reserved=0" TargetMode="External"/><Relationship Id="rId9" Type="http://schemas.openxmlformats.org/officeDocument/2006/relationships/hyperlink" Target="https://github.com/superbfluous/wrights-intersectionality-wheel"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mailto:emily.d.williams@kcl.ac.uk" TargetMode="External"/><Relationship Id="rId3" Type="http://schemas.openxmlformats.org/officeDocument/2006/relationships/hyperlink" Target="mailto:mr2441@bath.ac.uk" TargetMode="External"/><Relationship Id="rId7" Type="http://schemas.openxmlformats.org/officeDocument/2006/relationships/hyperlink" Target="mailto:c.batson@surrey.ac.uk" TargetMode="External"/><Relationship Id="rId2" Type="http://schemas.openxmlformats.org/officeDocument/2006/relationships/hyperlink" Target="mailto:n.wright@soton.ac.uk" TargetMode="External"/><Relationship Id="rId1" Type="http://schemas.openxmlformats.org/officeDocument/2006/relationships/slideLayout" Target="../slideLayouts/slideLayout1.xml"/><Relationship Id="rId6" Type="http://schemas.openxmlformats.org/officeDocument/2006/relationships/hyperlink" Target="mailto:n.yakovchuk@surrey.ac.uk" TargetMode="External"/><Relationship Id="rId5" Type="http://schemas.openxmlformats.org/officeDocument/2006/relationships/hyperlink" Target="mailto:r.marrington@surrey.ac.uk" TargetMode="External"/><Relationship Id="rId4" Type="http://schemas.openxmlformats.org/officeDocument/2006/relationships/hyperlink" Target="mailto:e.francis@surrey.ac.uk" TargetMode="External"/><Relationship Id="rId9" Type="http://schemas.openxmlformats.org/officeDocument/2006/relationships/hyperlink" Target="mailto:j.ramdeo@surrey.ac.uk"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eur03.safelinks.protection.outlook.com/?url=https://github.com/superbfluous/decolonising-training&amp;data=05|01|N.Wright@soton.ac.uk|99479399d74d43049a6108dbca5c5c6d|4a5378f929f44d3ebe89669d03ada9d8|0|0|638326270252609086|Unknown|TWFpbGZsb3d8eyJWIjoiMC4wLjAwMDAiLCJQIjoiV2luMzIiLCJBTiI6Ik1haWwiLCJXVCI6Mn0%3D|3000|||&amp;sdata=NF/qYRQAYqZ4dyvYjZEYcrvj6Y5xI5UoBQogmCCphSE%3D&amp;reserved=0"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49" y="1981200"/>
            <a:ext cx="4990552" cy="1447800"/>
          </a:xfrm>
        </p:spPr>
        <p:txBody>
          <a:bodyPr>
            <a:normAutofit/>
          </a:bodyPr>
          <a:lstStyle/>
          <a:p>
            <a:r>
              <a:rPr lang="en-GB" sz="2800" b="1" dirty="0"/>
              <a:t>Behind the Black Butterfly:</a:t>
            </a:r>
            <a:br>
              <a:rPr lang="en-GB" sz="2800" b="1" dirty="0"/>
            </a:br>
            <a:r>
              <a:rPr lang="en-GB" sz="1800" dirty="0"/>
              <a:t>An interactive project walkthrough to share insights on how to make your researcher training more inclusive </a:t>
            </a:r>
            <a:endParaRPr lang="en-GB" sz="2800" dirty="0"/>
          </a:p>
        </p:txBody>
      </p:sp>
      <p:sp>
        <p:nvSpPr>
          <p:cNvPr id="3" name="Oval 2">
            <a:extLst>
              <a:ext uri="{FF2B5EF4-FFF2-40B4-BE49-F238E27FC236}">
                <a16:creationId xmlns:a16="http://schemas.microsoft.com/office/drawing/2014/main" id="{68F82CFF-CD0B-454F-1246-EA1FD1727ADE}"/>
              </a:ext>
            </a:extLst>
          </p:cNvPr>
          <p:cNvSpPr/>
          <p:nvPr/>
        </p:nvSpPr>
        <p:spPr>
          <a:xfrm>
            <a:off x="5761381" y="907025"/>
            <a:ext cx="5290931" cy="537686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69254328-6B5E-10ED-8443-62A7D2FE0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68" y="4602392"/>
            <a:ext cx="2944193" cy="243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black butterfly in a white circle">
            <a:extLst>
              <a:ext uri="{FF2B5EF4-FFF2-40B4-BE49-F238E27FC236}">
                <a16:creationId xmlns:a16="http://schemas.microsoft.com/office/drawing/2014/main" id="{5F85EC01-7A53-8948-9106-6128B60462C8}"/>
              </a:ext>
            </a:extLst>
          </p:cNvPr>
          <p:cNvPicPr>
            <a:picLocks noChangeAspect="1"/>
          </p:cNvPicPr>
          <p:nvPr/>
        </p:nvPicPr>
        <p:blipFill rotWithShape="1">
          <a:blip r:embed="rId4">
            <a:extLst>
              <a:ext uri="{28A0092B-C50C-407E-A947-70E740481C1C}">
                <a14:useLocalDpi xmlns:a14="http://schemas.microsoft.com/office/drawing/2010/main" val="0"/>
              </a:ext>
            </a:extLst>
          </a:blip>
          <a:srcRect l="1577" t="1245" r="1577" b="2795"/>
          <a:stretch/>
        </p:blipFill>
        <p:spPr>
          <a:xfrm>
            <a:off x="5761381" y="907024"/>
            <a:ext cx="5290932" cy="5376863"/>
          </a:xfrm>
          <a:prstGeom prst="ellipse">
            <a:avLst/>
          </a:prstGeom>
          <a:ln w="47625">
            <a:solidFill>
              <a:schemeClr val="tx1"/>
            </a:solidFill>
          </a:ln>
        </p:spPr>
      </p:pic>
      <p:sp>
        <p:nvSpPr>
          <p:cNvPr id="9" name="TextBox 8">
            <a:extLst>
              <a:ext uri="{FF2B5EF4-FFF2-40B4-BE49-F238E27FC236}">
                <a16:creationId xmlns:a16="http://schemas.microsoft.com/office/drawing/2014/main" id="{5B71BC05-316E-DB94-7BAA-BC6677987045}"/>
              </a:ext>
            </a:extLst>
          </p:cNvPr>
          <p:cNvSpPr txBox="1"/>
          <p:nvPr/>
        </p:nvSpPr>
        <p:spPr>
          <a:xfrm>
            <a:off x="316147" y="3929440"/>
            <a:ext cx="4546052" cy="1107996"/>
          </a:xfrm>
          <a:prstGeom prst="rect">
            <a:avLst/>
          </a:prstGeom>
          <a:noFill/>
        </p:spPr>
        <p:txBody>
          <a:bodyPr wrap="square" rtlCol="0">
            <a:spAutoFit/>
          </a:bodyPr>
          <a:lstStyle/>
          <a:p>
            <a:r>
              <a:rPr lang="en-GB" sz="2400" dirty="0"/>
              <a:t>Neelam Wright and Mike Rose</a:t>
            </a:r>
          </a:p>
          <a:p>
            <a:r>
              <a:rPr lang="en-GB" dirty="0"/>
              <a:t>Vitae Conference 26</a:t>
            </a:r>
            <a:r>
              <a:rPr lang="en-GB" baseline="30000" dirty="0"/>
              <a:t>th</a:t>
            </a:r>
            <a:r>
              <a:rPr lang="en-GB" dirty="0"/>
              <a:t> September 2023</a:t>
            </a:r>
          </a:p>
          <a:p>
            <a:endParaRPr lang="en-GB" sz="2400" dirty="0"/>
          </a:p>
        </p:txBody>
      </p:sp>
    </p:spTree>
    <p:extLst>
      <p:ext uri="{BB962C8B-B14F-4D97-AF65-F5344CB8AC3E}">
        <p14:creationId xmlns:p14="http://schemas.microsoft.com/office/powerpoint/2010/main" val="194812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BD6541-3CF6-A077-C262-AD7A2CF08DED}"/>
              </a:ext>
            </a:extLst>
          </p:cNvPr>
          <p:cNvSpPr>
            <a:spLocks noGrp="1"/>
          </p:cNvSpPr>
          <p:nvPr>
            <p:ph type="body" sz="quarter" idx="12"/>
          </p:nvPr>
        </p:nvSpPr>
        <p:spPr/>
        <p:txBody>
          <a:bodyPr vert="horz" lIns="91440" tIns="45720" rIns="91440" bIns="45720" rtlCol="0" anchor="t">
            <a:normAutofit fontScale="92500" lnSpcReduction="10000"/>
          </a:bodyPr>
          <a:lstStyle/>
          <a:p>
            <a:r>
              <a:rPr lang="en-GB" sz="1800" dirty="0"/>
              <a:t>Links with the broader HE ‘decolonising the curriculum agenda’</a:t>
            </a:r>
          </a:p>
          <a:p>
            <a:r>
              <a:rPr lang="en-GB" sz="1800" dirty="0"/>
              <a:t>‘Inclusive’ is less provocative, but it can dilute the agenda… </a:t>
            </a:r>
          </a:p>
          <a:p>
            <a:r>
              <a:rPr lang="en-GB" sz="1800" dirty="0"/>
              <a:t>Honouring a term that is meaningful and empowering for many</a:t>
            </a:r>
          </a:p>
          <a:p>
            <a:endParaRPr lang="en-GB" sz="1800" dirty="0"/>
          </a:p>
          <a:p>
            <a:r>
              <a:rPr lang="en-GB" sz="1800" dirty="0"/>
              <a:t>Decolonisation methods and approaches:</a:t>
            </a:r>
          </a:p>
          <a:p>
            <a:endParaRPr lang="en-GB" sz="1800" dirty="0"/>
          </a:p>
          <a:p>
            <a:pPr lvl="1">
              <a:buFont typeface="Wingdings" panose="05000000000000000000" pitchFamily="2" charset="2"/>
              <a:buChar char="ü"/>
            </a:pPr>
            <a:r>
              <a:rPr lang="en-GB" sz="1800" dirty="0"/>
              <a:t>Enable self-critique</a:t>
            </a:r>
          </a:p>
          <a:p>
            <a:pPr lvl="1">
              <a:buFont typeface="Wingdings" panose="05000000000000000000" pitchFamily="2" charset="2"/>
              <a:buChar char="ü"/>
            </a:pPr>
            <a:r>
              <a:rPr lang="en-GB" sz="1800" dirty="0"/>
              <a:t>Encourage the deconstruction and disruption of existing knowledge</a:t>
            </a:r>
          </a:p>
          <a:p>
            <a:pPr lvl="1">
              <a:buFont typeface="Wingdings" panose="05000000000000000000" pitchFamily="2" charset="2"/>
              <a:buChar char="ü"/>
            </a:pPr>
            <a:r>
              <a:rPr lang="en-GB" sz="1800" dirty="0"/>
              <a:t>Help us to interrogate institutional norms, structures of power and privilege </a:t>
            </a:r>
          </a:p>
          <a:p>
            <a:pPr lvl="1">
              <a:buFont typeface="Wingdings" panose="05000000000000000000" pitchFamily="2" charset="2"/>
              <a:buChar char="ü"/>
            </a:pPr>
            <a:r>
              <a:rPr lang="en-GB" sz="1800" dirty="0"/>
              <a:t>Create a space for criticality in the learning space</a:t>
            </a:r>
          </a:p>
          <a:p>
            <a:pPr lvl="1">
              <a:buFont typeface="Wingdings" panose="05000000000000000000" pitchFamily="2" charset="2"/>
              <a:buChar char="ü"/>
            </a:pPr>
            <a:r>
              <a:rPr lang="en-GB" sz="1800" dirty="0"/>
              <a:t>Focus on race (decentring whiteness)</a:t>
            </a:r>
          </a:p>
          <a:p>
            <a:pPr lvl="1">
              <a:buFont typeface="Wingdings" panose="05000000000000000000" pitchFamily="2" charset="2"/>
              <a:buChar char="ü"/>
            </a:pPr>
            <a:r>
              <a:rPr lang="en-GB" sz="1800" dirty="0"/>
              <a:t>Can support other under-represented groups and protected characteristics</a:t>
            </a:r>
          </a:p>
          <a:p>
            <a:pPr lvl="1">
              <a:buFont typeface="Wingdings" panose="05000000000000000000" pitchFamily="2" charset="2"/>
              <a:buChar char="ü"/>
            </a:pPr>
            <a:endParaRPr lang="en-GB" sz="1800" dirty="0"/>
          </a:p>
          <a:p>
            <a:pPr marL="457200" lvl="1" indent="0">
              <a:buNone/>
            </a:pPr>
            <a:r>
              <a:rPr lang="en-GB" sz="1800" dirty="0">
                <a:latin typeface="Arial"/>
                <a:cs typeface="Arial"/>
                <a:hlinkClick r:id="rId2"/>
              </a:rPr>
              <a:t>A link to information</a:t>
            </a:r>
            <a:r>
              <a:rPr lang="en-GB" sz="1800" dirty="0">
                <a:latin typeface="Arial"/>
                <a:cs typeface="Arial"/>
              </a:rPr>
              <a:t> on the term 'Decolonisation' in the context of researcher development, explaining how it was contextualised for the Vitae 2023 conference workshop about this project</a:t>
            </a:r>
            <a:endParaRPr lang="en-GB" sz="1800" dirty="0"/>
          </a:p>
          <a:p>
            <a:pPr marL="0" indent="0">
              <a:buNone/>
            </a:pPr>
            <a:endParaRPr lang="en-GB" dirty="0"/>
          </a:p>
        </p:txBody>
      </p:sp>
      <p:sp>
        <p:nvSpPr>
          <p:cNvPr id="4" name="Title 3">
            <a:extLst>
              <a:ext uri="{FF2B5EF4-FFF2-40B4-BE49-F238E27FC236}">
                <a16:creationId xmlns:a16="http://schemas.microsoft.com/office/drawing/2014/main" id="{D80DF61A-261C-09A4-2402-BFE31F268616}"/>
              </a:ext>
            </a:extLst>
          </p:cNvPr>
          <p:cNvSpPr>
            <a:spLocks noGrp="1"/>
          </p:cNvSpPr>
          <p:nvPr>
            <p:ph type="title"/>
          </p:nvPr>
        </p:nvSpPr>
        <p:spPr/>
        <p:txBody>
          <a:bodyPr/>
          <a:lstStyle/>
          <a:p>
            <a:r>
              <a:rPr lang="en-GB" dirty="0"/>
              <a:t>But why ‘decolonisation’?</a:t>
            </a:r>
          </a:p>
        </p:txBody>
      </p:sp>
    </p:spTree>
    <p:extLst>
      <p:ext uri="{BB962C8B-B14F-4D97-AF65-F5344CB8AC3E}">
        <p14:creationId xmlns:p14="http://schemas.microsoft.com/office/powerpoint/2010/main" val="419987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C39F-57CA-4E25-B9AE-D009031DBC3E}"/>
              </a:ext>
            </a:extLst>
          </p:cNvPr>
          <p:cNvSpPr>
            <a:spLocks noGrp="1"/>
          </p:cNvSpPr>
          <p:nvPr>
            <p:ph type="title"/>
          </p:nvPr>
        </p:nvSpPr>
        <p:spPr>
          <a:xfrm>
            <a:off x="496633" y="29378"/>
            <a:ext cx="10515600" cy="1325563"/>
          </a:xfrm>
        </p:spPr>
        <p:txBody>
          <a:bodyPr>
            <a:normAutofit/>
          </a:bodyPr>
          <a:lstStyle/>
          <a:p>
            <a:r>
              <a:rPr lang="en-GB" sz="4000" dirty="0"/>
              <a:t>Emerging literature and related concepts</a:t>
            </a:r>
          </a:p>
        </p:txBody>
      </p:sp>
      <p:sp>
        <p:nvSpPr>
          <p:cNvPr id="7" name="Thought Bubble: Cloud 6">
            <a:extLst>
              <a:ext uri="{FF2B5EF4-FFF2-40B4-BE49-F238E27FC236}">
                <a16:creationId xmlns:a16="http://schemas.microsoft.com/office/drawing/2014/main" id="{22C3A902-0445-40DB-A988-63D5397250C2}"/>
              </a:ext>
            </a:extLst>
          </p:cNvPr>
          <p:cNvSpPr/>
          <p:nvPr/>
        </p:nvSpPr>
        <p:spPr>
          <a:xfrm>
            <a:off x="7659254" y="1007036"/>
            <a:ext cx="1809751" cy="1490641"/>
          </a:xfrm>
          <a:prstGeom prst="cloudCallout">
            <a:avLst>
              <a:gd name="adj1" fmla="val -36096"/>
              <a:gd name="adj2" fmla="val 84331"/>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Hidden curriculum, </a:t>
            </a:r>
          </a:p>
          <a:p>
            <a:pPr algn="ctr"/>
            <a:r>
              <a:rPr lang="en-GB" sz="1400" dirty="0"/>
              <a:t>grand narratives</a:t>
            </a:r>
          </a:p>
        </p:txBody>
      </p:sp>
      <p:sp>
        <p:nvSpPr>
          <p:cNvPr id="8" name="Thought Bubble: Cloud 7">
            <a:extLst>
              <a:ext uri="{FF2B5EF4-FFF2-40B4-BE49-F238E27FC236}">
                <a16:creationId xmlns:a16="http://schemas.microsoft.com/office/drawing/2014/main" id="{DC501EEE-936A-4F84-A68A-FDAB9463A3DA}"/>
              </a:ext>
            </a:extLst>
          </p:cNvPr>
          <p:cNvSpPr/>
          <p:nvPr/>
        </p:nvSpPr>
        <p:spPr>
          <a:xfrm>
            <a:off x="4127665" y="4853424"/>
            <a:ext cx="1809750" cy="1352550"/>
          </a:xfrm>
          <a:prstGeom prst="cloudCallout">
            <a:avLst>
              <a:gd name="adj1" fmla="val -36096"/>
              <a:gd name="adj2" fmla="val 8433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p>
          <a:p>
            <a:pPr algn="ctr"/>
            <a:r>
              <a:rPr lang="en-GB" sz="1400" dirty="0"/>
              <a:t>Inclusive pedagogy /</a:t>
            </a:r>
          </a:p>
          <a:p>
            <a:pPr algn="ctr"/>
            <a:r>
              <a:rPr lang="en-GB" sz="1400" dirty="0"/>
              <a:t>curriculum</a:t>
            </a:r>
          </a:p>
          <a:p>
            <a:pPr algn="ctr"/>
            <a:endParaRPr lang="en-GB" dirty="0"/>
          </a:p>
        </p:txBody>
      </p:sp>
      <p:sp>
        <p:nvSpPr>
          <p:cNvPr id="9" name="Thought Bubble: Cloud 8">
            <a:extLst>
              <a:ext uri="{FF2B5EF4-FFF2-40B4-BE49-F238E27FC236}">
                <a16:creationId xmlns:a16="http://schemas.microsoft.com/office/drawing/2014/main" id="{B87AAC30-B777-436B-9254-98643D55DF21}"/>
              </a:ext>
            </a:extLst>
          </p:cNvPr>
          <p:cNvSpPr/>
          <p:nvPr/>
        </p:nvSpPr>
        <p:spPr>
          <a:xfrm>
            <a:off x="1986404" y="2851782"/>
            <a:ext cx="1892589" cy="1352550"/>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Co-creation &amp;</a:t>
            </a:r>
          </a:p>
          <a:p>
            <a:pPr algn="ctr"/>
            <a:r>
              <a:rPr lang="en-GB" sz="1400" dirty="0"/>
              <a:t>Student Partnerships</a:t>
            </a:r>
          </a:p>
        </p:txBody>
      </p:sp>
      <p:sp>
        <p:nvSpPr>
          <p:cNvPr id="10" name="Thought Bubble: Cloud 9">
            <a:extLst>
              <a:ext uri="{FF2B5EF4-FFF2-40B4-BE49-F238E27FC236}">
                <a16:creationId xmlns:a16="http://schemas.microsoft.com/office/drawing/2014/main" id="{E28A7E6E-5221-4A52-AF49-165707DFADB1}"/>
              </a:ext>
            </a:extLst>
          </p:cNvPr>
          <p:cNvSpPr/>
          <p:nvPr/>
        </p:nvSpPr>
        <p:spPr>
          <a:xfrm>
            <a:off x="65094" y="3226383"/>
            <a:ext cx="1892589" cy="1352549"/>
          </a:xfrm>
          <a:prstGeom prst="cloudCallout">
            <a:avLst>
              <a:gd name="adj1" fmla="val -36096"/>
              <a:gd name="adj2" fmla="val 84331"/>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Cultural intelligence; the Bennett scale</a:t>
            </a:r>
          </a:p>
        </p:txBody>
      </p:sp>
      <p:sp>
        <p:nvSpPr>
          <p:cNvPr id="11" name="Thought Bubble: Cloud 10">
            <a:extLst>
              <a:ext uri="{FF2B5EF4-FFF2-40B4-BE49-F238E27FC236}">
                <a16:creationId xmlns:a16="http://schemas.microsoft.com/office/drawing/2014/main" id="{C227AE3B-87EF-4711-9FE5-FC0EB680E016}"/>
              </a:ext>
            </a:extLst>
          </p:cNvPr>
          <p:cNvSpPr/>
          <p:nvPr/>
        </p:nvSpPr>
        <p:spPr>
          <a:xfrm>
            <a:off x="2722995" y="1154630"/>
            <a:ext cx="2487260" cy="1367801"/>
          </a:xfrm>
          <a:prstGeom prst="cloudCallout">
            <a:avLst>
              <a:gd name="adj1" fmla="val 29869"/>
              <a:gd name="adj2" fmla="val 81159"/>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Decentring Whiteness</a:t>
            </a:r>
          </a:p>
        </p:txBody>
      </p:sp>
      <p:sp>
        <p:nvSpPr>
          <p:cNvPr id="12" name="Thought Bubble: Cloud 11">
            <a:extLst>
              <a:ext uri="{FF2B5EF4-FFF2-40B4-BE49-F238E27FC236}">
                <a16:creationId xmlns:a16="http://schemas.microsoft.com/office/drawing/2014/main" id="{1F49C800-3A84-49E4-B7EC-14DD803F717F}"/>
              </a:ext>
            </a:extLst>
          </p:cNvPr>
          <p:cNvSpPr/>
          <p:nvPr/>
        </p:nvSpPr>
        <p:spPr>
          <a:xfrm>
            <a:off x="3770597" y="3393104"/>
            <a:ext cx="1716358" cy="1007189"/>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Diversifying the canon</a:t>
            </a:r>
          </a:p>
        </p:txBody>
      </p:sp>
      <p:sp>
        <p:nvSpPr>
          <p:cNvPr id="13" name="Thought Bubble: Cloud 12">
            <a:extLst>
              <a:ext uri="{FF2B5EF4-FFF2-40B4-BE49-F238E27FC236}">
                <a16:creationId xmlns:a16="http://schemas.microsoft.com/office/drawing/2014/main" id="{0571642F-476D-4D92-B598-9CA2F34F2E6F}"/>
              </a:ext>
            </a:extLst>
          </p:cNvPr>
          <p:cNvSpPr/>
          <p:nvPr/>
        </p:nvSpPr>
        <p:spPr>
          <a:xfrm>
            <a:off x="285962" y="1159201"/>
            <a:ext cx="2220331" cy="1352550"/>
          </a:xfrm>
          <a:prstGeom prst="cloudCallout">
            <a:avLst>
              <a:gd name="adj1" fmla="val -36096"/>
              <a:gd name="adj2" fmla="val 84331"/>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 Borderlands and counterspaces (Masta; Guerin 2021)</a:t>
            </a:r>
          </a:p>
        </p:txBody>
      </p:sp>
      <p:sp>
        <p:nvSpPr>
          <p:cNvPr id="14" name="Thought Bubble: Cloud 13">
            <a:extLst>
              <a:ext uri="{FF2B5EF4-FFF2-40B4-BE49-F238E27FC236}">
                <a16:creationId xmlns:a16="http://schemas.microsoft.com/office/drawing/2014/main" id="{9CA3A090-902D-4C99-B107-40D5E20980B0}"/>
              </a:ext>
            </a:extLst>
          </p:cNvPr>
          <p:cNvSpPr/>
          <p:nvPr/>
        </p:nvSpPr>
        <p:spPr>
          <a:xfrm>
            <a:off x="9765874" y="850516"/>
            <a:ext cx="1809750" cy="1352550"/>
          </a:xfrm>
          <a:prstGeom prst="cloudCallout">
            <a:avLst>
              <a:gd name="adj1" fmla="val 47094"/>
              <a:gd name="adj2" fmla="val 69990"/>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a:t>Eurocentrism</a:t>
            </a:r>
            <a:endParaRPr lang="en-GB" sz="1400" dirty="0"/>
          </a:p>
        </p:txBody>
      </p:sp>
      <p:sp>
        <p:nvSpPr>
          <p:cNvPr id="15" name="Thought Bubble: Cloud 14">
            <a:extLst>
              <a:ext uri="{FF2B5EF4-FFF2-40B4-BE49-F238E27FC236}">
                <a16:creationId xmlns:a16="http://schemas.microsoft.com/office/drawing/2014/main" id="{9FDC62CB-444E-47B0-A627-DA4C60C8EB07}"/>
              </a:ext>
            </a:extLst>
          </p:cNvPr>
          <p:cNvSpPr/>
          <p:nvPr/>
        </p:nvSpPr>
        <p:spPr>
          <a:xfrm>
            <a:off x="7641706" y="5113143"/>
            <a:ext cx="2250440" cy="1325563"/>
          </a:xfrm>
          <a:prstGeom prst="cloudCallout">
            <a:avLst>
              <a:gd name="adj1" fmla="val 51136"/>
              <a:gd name="adj2" fmla="val 65589"/>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Institutional racism and race inequalities</a:t>
            </a:r>
          </a:p>
        </p:txBody>
      </p:sp>
      <p:sp>
        <p:nvSpPr>
          <p:cNvPr id="16" name="Thought Bubble: Cloud 15">
            <a:extLst>
              <a:ext uri="{FF2B5EF4-FFF2-40B4-BE49-F238E27FC236}">
                <a16:creationId xmlns:a16="http://schemas.microsoft.com/office/drawing/2014/main" id="{D6F41AFB-EE96-4A0C-827E-246C84CAEB78}"/>
              </a:ext>
            </a:extLst>
          </p:cNvPr>
          <p:cNvSpPr/>
          <p:nvPr/>
        </p:nvSpPr>
        <p:spPr>
          <a:xfrm>
            <a:off x="7245682" y="3455461"/>
            <a:ext cx="1809750" cy="1325563"/>
          </a:xfrm>
          <a:prstGeom prst="cloudCallout">
            <a:avLst>
              <a:gd name="adj1" fmla="val -73353"/>
              <a:gd name="adj2" fmla="val 60640"/>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Repressive Tolerance </a:t>
            </a:r>
          </a:p>
          <a:p>
            <a:pPr algn="ctr"/>
            <a:r>
              <a:rPr lang="en-GB" sz="1400" dirty="0"/>
              <a:t>(Brookfield, 2019)</a:t>
            </a:r>
          </a:p>
        </p:txBody>
      </p:sp>
      <p:sp>
        <p:nvSpPr>
          <p:cNvPr id="17" name="Thought Bubble: Cloud 16">
            <a:extLst>
              <a:ext uri="{FF2B5EF4-FFF2-40B4-BE49-F238E27FC236}">
                <a16:creationId xmlns:a16="http://schemas.microsoft.com/office/drawing/2014/main" id="{D5FF85AB-9939-48A0-882D-68CBBBDA82FB}"/>
              </a:ext>
            </a:extLst>
          </p:cNvPr>
          <p:cNvSpPr/>
          <p:nvPr/>
        </p:nvSpPr>
        <p:spPr>
          <a:xfrm>
            <a:off x="5499677" y="2864398"/>
            <a:ext cx="1944016" cy="1129204"/>
          </a:xfrm>
          <a:prstGeom prst="cloudCallout">
            <a:avLst>
              <a:gd name="adj1" fmla="val -13113"/>
              <a:gd name="adj2" fmla="val 106340"/>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Change Agents</a:t>
            </a:r>
          </a:p>
          <a:p>
            <a:pPr algn="ctr"/>
            <a:r>
              <a:rPr lang="en-GB" sz="1400" dirty="0"/>
              <a:t>(Guerin, 2021)</a:t>
            </a:r>
          </a:p>
        </p:txBody>
      </p:sp>
      <p:sp>
        <p:nvSpPr>
          <p:cNvPr id="18" name="Thought Bubble: Cloud 17">
            <a:extLst>
              <a:ext uri="{FF2B5EF4-FFF2-40B4-BE49-F238E27FC236}">
                <a16:creationId xmlns:a16="http://schemas.microsoft.com/office/drawing/2014/main" id="{CF727854-8B34-406C-8FFC-BA21C85469E5}"/>
              </a:ext>
            </a:extLst>
          </p:cNvPr>
          <p:cNvSpPr/>
          <p:nvPr/>
        </p:nvSpPr>
        <p:spPr>
          <a:xfrm>
            <a:off x="5552635" y="1148304"/>
            <a:ext cx="1809750" cy="1208106"/>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Anti-Racism, allyship, Social justice</a:t>
            </a:r>
          </a:p>
        </p:txBody>
      </p:sp>
      <p:sp>
        <p:nvSpPr>
          <p:cNvPr id="19" name="Thought Bubble: Cloud 18">
            <a:extLst>
              <a:ext uri="{FF2B5EF4-FFF2-40B4-BE49-F238E27FC236}">
                <a16:creationId xmlns:a16="http://schemas.microsoft.com/office/drawing/2014/main" id="{95DE0030-D9F6-40DC-AE53-DDB55EE51B09}"/>
              </a:ext>
            </a:extLst>
          </p:cNvPr>
          <p:cNvSpPr/>
          <p:nvPr/>
        </p:nvSpPr>
        <p:spPr>
          <a:xfrm>
            <a:off x="9999461" y="5059468"/>
            <a:ext cx="1548554" cy="1352550"/>
          </a:xfrm>
          <a:prstGeom prst="cloudCallout">
            <a:avLst>
              <a:gd name="adj1" fmla="val 59933"/>
              <a:gd name="adj2" fmla="val 67259"/>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Deficit approach</a:t>
            </a:r>
          </a:p>
        </p:txBody>
      </p:sp>
      <p:sp>
        <p:nvSpPr>
          <p:cNvPr id="20" name="Thought Bubble: Cloud 19">
            <a:extLst>
              <a:ext uri="{FF2B5EF4-FFF2-40B4-BE49-F238E27FC236}">
                <a16:creationId xmlns:a16="http://schemas.microsoft.com/office/drawing/2014/main" id="{5FBF7799-B48A-4043-8836-E86EAD6A4932}"/>
              </a:ext>
            </a:extLst>
          </p:cNvPr>
          <p:cNvSpPr/>
          <p:nvPr/>
        </p:nvSpPr>
        <p:spPr>
          <a:xfrm>
            <a:off x="8838284" y="2409765"/>
            <a:ext cx="1809750" cy="1352550"/>
          </a:xfrm>
          <a:prstGeom prst="cloudCallout">
            <a:avLst>
              <a:gd name="adj1" fmla="val 11272"/>
              <a:gd name="adj2" fmla="val 90669"/>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The myth of neutrality (Brookfield, 2003)</a:t>
            </a:r>
          </a:p>
        </p:txBody>
      </p:sp>
      <p:sp>
        <p:nvSpPr>
          <p:cNvPr id="21" name="Thought Bubble: Cloud 20">
            <a:extLst>
              <a:ext uri="{FF2B5EF4-FFF2-40B4-BE49-F238E27FC236}">
                <a16:creationId xmlns:a16="http://schemas.microsoft.com/office/drawing/2014/main" id="{C71D6B87-7A89-47FB-BC6B-8930F3A7E431}"/>
              </a:ext>
            </a:extLst>
          </p:cNvPr>
          <p:cNvSpPr/>
          <p:nvPr/>
        </p:nvSpPr>
        <p:spPr>
          <a:xfrm>
            <a:off x="10234462" y="3292739"/>
            <a:ext cx="1681410" cy="1352550"/>
          </a:xfrm>
          <a:prstGeom prst="cloudCallout">
            <a:avLst>
              <a:gd name="adj1" fmla="val 37318"/>
              <a:gd name="adj2" fmla="val 76115"/>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Unconscious bias</a:t>
            </a:r>
          </a:p>
        </p:txBody>
      </p:sp>
      <p:sp>
        <p:nvSpPr>
          <p:cNvPr id="24" name="Thought Bubble: Cloud 23">
            <a:extLst>
              <a:ext uri="{FF2B5EF4-FFF2-40B4-BE49-F238E27FC236}">
                <a16:creationId xmlns:a16="http://schemas.microsoft.com/office/drawing/2014/main" id="{21CC90C5-B95A-4F87-B64D-6D208B756994}"/>
              </a:ext>
            </a:extLst>
          </p:cNvPr>
          <p:cNvSpPr/>
          <p:nvPr/>
        </p:nvSpPr>
        <p:spPr>
          <a:xfrm>
            <a:off x="2091592" y="4941615"/>
            <a:ext cx="1809750" cy="1352550"/>
          </a:xfrm>
          <a:prstGeom prst="cloudCallout">
            <a:avLst>
              <a:gd name="adj1" fmla="val -36096"/>
              <a:gd name="adj2" fmla="val 8433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p>
          <a:p>
            <a:pPr algn="ctr"/>
            <a:r>
              <a:rPr lang="en-GB" sz="1400" dirty="0"/>
              <a:t>Courageous conversations</a:t>
            </a:r>
          </a:p>
          <a:p>
            <a:pPr algn="ctr"/>
            <a:endParaRPr lang="en-GB" dirty="0"/>
          </a:p>
        </p:txBody>
      </p:sp>
      <p:sp>
        <p:nvSpPr>
          <p:cNvPr id="22" name="Thought Bubble: Cloud 21">
            <a:extLst>
              <a:ext uri="{FF2B5EF4-FFF2-40B4-BE49-F238E27FC236}">
                <a16:creationId xmlns:a16="http://schemas.microsoft.com/office/drawing/2014/main" id="{D2D227D6-CD40-4D3F-ADAA-E95D18AACD0D}"/>
              </a:ext>
            </a:extLst>
          </p:cNvPr>
          <p:cNvSpPr/>
          <p:nvPr/>
        </p:nvSpPr>
        <p:spPr>
          <a:xfrm>
            <a:off x="6018696" y="5203912"/>
            <a:ext cx="1424997" cy="1208106"/>
          </a:xfrm>
          <a:prstGeom prst="cloudCallout">
            <a:avLst>
              <a:gd name="adj1" fmla="val -56837"/>
              <a:gd name="adj2" fmla="val 73628"/>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Equity &amp; Equality</a:t>
            </a:r>
          </a:p>
        </p:txBody>
      </p:sp>
      <p:sp>
        <p:nvSpPr>
          <p:cNvPr id="23" name="Thought Bubble: Cloud 22">
            <a:extLst>
              <a:ext uri="{FF2B5EF4-FFF2-40B4-BE49-F238E27FC236}">
                <a16:creationId xmlns:a16="http://schemas.microsoft.com/office/drawing/2014/main" id="{3FB2C7BB-973C-4C6B-B404-D1F0EB2AE673}"/>
              </a:ext>
            </a:extLst>
          </p:cNvPr>
          <p:cNvSpPr/>
          <p:nvPr/>
        </p:nvSpPr>
        <p:spPr>
          <a:xfrm>
            <a:off x="352103" y="5086059"/>
            <a:ext cx="1579307" cy="1208106"/>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p>
          <a:p>
            <a:pPr algn="ctr"/>
            <a:r>
              <a:rPr lang="en-GB" sz="1400" dirty="0"/>
              <a:t>Student voice</a:t>
            </a:r>
          </a:p>
          <a:p>
            <a:pPr algn="ctr"/>
            <a:endParaRPr lang="en-GB" dirty="0"/>
          </a:p>
        </p:txBody>
      </p:sp>
    </p:spTree>
    <p:extLst>
      <p:ext uri="{BB962C8B-B14F-4D97-AF65-F5344CB8AC3E}">
        <p14:creationId xmlns:p14="http://schemas.microsoft.com/office/powerpoint/2010/main" val="2879879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F87D-AEA5-9F24-EE68-C16B371DF216}"/>
              </a:ext>
            </a:extLst>
          </p:cNvPr>
          <p:cNvSpPr>
            <a:spLocks noGrp="1"/>
          </p:cNvSpPr>
          <p:nvPr>
            <p:ph type="title"/>
          </p:nvPr>
        </p:nvSpPr>
        <p:spPr/>
        <p:txBody>
          <a:bodyPr/>
          <a:lstStyle/>
          <a:p>
            <a:r>
              <a:rPr lang="en-GB" dirty="0"/>
              <a:t>Structure of the </a:t>
            </a:r>
            <a:r>
              <a:rPr lang="en-GB" dirty="0" err="1"/>
              <a:t>DecolT</a:t>
            </a:r>
            <a:r>
              <a:rPr lang="en-GB" dirty="0"/>
              <a:t> project</a:t>
            </a:r>
          </a:p>
        </p:txBody>
      </p:sp>
      <p:graphicFrame>
        <p:nvGraphicFramePr>
          <p:cNvPr id="5" name="Diagram 4">
            <a:extLst>
              <a:ext uri="{FF2B5EF4-FFF2-40B4-BE49-F238E27FC236}">
                <a16:creationId xmlns:a16="http://schemas.microsoft.com/office/drawing/2014/main" id="{FBF2ACC6-1AE1-2A51-933D-EED41DE2264B}"/>
              </a:ext>
            </a:extLst>
          </p:cNvPr>
          <p:cNvGraphicFramePr/>
          <p:nvPr>
            <p:extLst>
              <p:ext uri="{D42A27DB-BD31-4B8C-83A1-F6EECF244321}">
                <p14:modId xmlns:p14="http://schemas.microsoft.com/office/powerpoint/2010/main" val="3107852787"/>
              </p:ext>
            </p:extLst>
          </p:nvPr>
        </p:nvGraphicFramePr>
        <p:xfrm>
          <a:off x="1334460" y="1553802"/>
          <a:ext cx="952307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581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9AC78-8FB1-673C-3377-D66FE3FD30F4}"/>
              </a:ext>
            </a:extLst>
          </p:cNvPr>
          <p:cNvSpPr>
            <a:spLocks noGrp="1"/>
          </p:cNvSpPr>
          <p:nvPr>
            <p:ph type="body" sz="quarter" idx="12"/>
          </p:nvPr>
        </p:nvSpPr>
        <p:spPr/>
        <p:txBody>
          <a:bodyPr>
            <a:normAutofit/>
          </a:bodyPr>
          <a:lstStyle/>
          <a:p>
            <a:pPr marL="0" lvl="0" indent="0">
              <a:buNone/>
            </a:pPr>
            <a:r>
              <a:rPr lang="en-GB" sz="1800" dirty="0"/>
              <a:t>We received a flurry of applications at a time where recruitment numbers for interventions were low</a:t>
            </a:r>
          </a:p>
          <a:p>
            <a:pPr marL="0" lvl="0" indent="0">
              <a:buNone/>
            </a:pPr>
            <a:endParaRPr lang="en-GB" sz="1800" dirty="0"/>
          </a:p>
          <a:p>
            <a:pPr>
              <a:buFont typeface="Wingdings" panose="05000000000000000000" pitchFamily="2" charset="2"/>
              <a:buChar char="ü"/>
            </a:pPr>
            <a:r>
              <a:rPr lang="en-GB" sz="1800" dirty="0"/>
              <a:t>Values-led instead of competencies-led</a:t>
            </a:r>
          </a:p>
          <a:p>
            <a:pPr>
              <a:buFont typeface="Wingdings" panose="05000000000000000000" pitchFamily="2" charset="2"/>
              <a:buChar char="ü"/>
            </a:pPr>
            <a:r>
              <a:rPr lang="en-GB" sz="1800" dirty="0"/>
              <a:t>Essential criteria: be mindful of structural inequalities</a:t>
            </a:r>
          </a:p>
          <a:p>
            <a:pPr lvl="0">
              <a:buFont typeface="Wingdings" panose="05000000000000000000" pitchFamily="2" charset="2"/>
              <a:buChar char="ü"/>
            </a:pPr>
            <a:r>
              <a:rPr lang="en-GB" sz="1800" dirty="0"/>
              <a:t>Remove formalness from application form and job advert </a:t>
            </a:r>
          </a:p>
          <a:p>
            <a:pPr lvl="0">
              <a:buFont typeface="Wingdings" panose="05000000000000000000" pitchFamily="2" charset="2"/>
              <a:buChar char="ü"/>
            </a:pPr>
            <a:r>
              <a:rPr lang="en-GB" sz="1800" dirty="0"/>
              <a:t>Diverse selection panel to counter unconscious bias</a:t>
            </a:r>
          </a:p>
          <a:p>
            <a:pPr lvl="0">
              <a:buFont typeface="Wingdings" panose="05000000000000000000" pitchFamily="2" charset="2"/>
              <a:buChar char="ü"/>
            </a:pPr>
            <a:r>
              <a:rPr lang="en-GB" sz="1800" dirty="0"/>
              <a:t>Info packs for transparency</a:t>
            </a:r>
          </a:p>
          <a:p>
            <a:pPr lvl="0">
              <a:buFont typeface="Wingdings" panose="05000000000000000000" pitchFamily="2" charset="2"/>
              <a:buChar char="ü"/>
            </a:pPr>
            <a:r>
              <a:rPr lang="en-GB" sz="1800" dirty="0"/>
              <a:t>A ‘wellbeing menu’ to acknowledge for emotional impact and differences</a:t>
            </a:r>
          </a:p>
          <a:p>
            <a:pPr marL="0" lvl="0" indent="0">
              <a:buNone/>
            </a:pPr>
            <a:endParaRPr lang="en-GB" sz="1800" dirty="0"/>
          </a:p>
          <a:p>
            <a:pPr marL="0" indent="0">
              <a:buNone/>
            </a:pPr>
            <a:endParaRPr lang="en-GB" dirty="0"/>
          </a:p>
        </p:txBody>
      </p:sp>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Recruitment tips</a:t>
            </a:r>
          </a:p>
        </p:txBody>
      </p:sp>
    </p:spTree>
    <p:extLst>
      <p:ext uri="{BB962C8B-B14F-4D97-AF65-F5344CB8AC3E}">
        <p14:creationId xmlns:p14="http://schemas.microsoft.com/office/powerpoint/2010/main" val="351439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9AC78-8FB1-673C-3377-D66FE3FD30F4}"/>
              </a:ext>
            </a:extLst>
          </p:cNvPr>
          <p:cNvSpPr>
            <a:spLocks noGrp="1"/>
          </p:cNvSpPr>
          <p:nvPr>
            <p:ph type="body" sz="quarter" idx="12"/>
          </p:nvPr>
        </p:nvSpPr>
        <p:spPr>
          <a:xfrm>
            <a:off x="1391920" y="2092327"/>
            <a:ext cx="9953742" cy="4441638"/>
          </a:xfrm>
        </p:spPr>
        <p:txBody>
          <a:bodyPr/>
          <a:lstStyle/>
          <a:p>
            <a:pPr marL="342900" lvl="0" indent="-342900">
              <a:buFont typeface="Symbol" panose="05050102010706020507" pitchFamily="18" charset="2"/>
              <a:buChar char=""/>
            </a:pPr>
            <a:endParaRPr lang="en-GB" sz="1800" dirty="0">
              <a:effectLst/>
              <a:latin typeface="Calibri" panose="020F0502020204030204" pitchFamily="34" charset="0"/>
              <a:ea typeface="Times New Roman" panose="02020603050405020304" pitchFamily="18" charset="0"/>
            </a:endParaRPr>
          </a:p>
          <a:p>
            <a:pPr marL="342900" lvl="0" indent="-342900">
              <a:buFont typeface="Symbol" panose="05050102010706020507" pitchFamily="18" charset="2"/>
              <a:buChar char=""/>
            </a:pPr>
            <a:endParaRPr lang="en-GB" sz="1800" dirty="0">
              <a:latin typeface="Calibri" panose="020F0502020204030204" pitchFamily="34" charset="0"/>
              <a:ea typeface="Times New Roman" panose="02020603050405020304" pitchFamily="18" charset="0"/>
            </a:endParaRPr>
          </a:p>
          <a:p>
            <a:pPr marL="342900" lvl="0" indent="-342900">
              <a:buFont typeface="Symbol" panose="05050102010706020507" pitchFamily="18" charset="2"/>
              <a:buChar char=""/>
            </a:pPr>
            <a:endParaRPr lang="en-GB" sz="1800" dirty="0">
              <a:effectLst/>
              <a:ea typeface="Times New Roman" panose="02020603050405020304" pitchFamily="18" charset="0"/>
            </a:endParaRPr>
          </a:p>
          <a:p>
            <a:pPr marL="342900" lvl="0" indent="-342900">
              <a:buFont typeface="Symbol" panose="05050102010706020507" pitchFamily="18" charset="2"/>
              <a:buChar char=""/>
            </a:pPr>
            <a:r>
              <a:rPr lang="en-GB" sz="1800" dirty="0">
                <a:effectLst/>
                <a:ea typeface="Times New Roman" panose="02020603050405020304" pitchFamily="18" charset="0"/>
              </a:rPr>
              <a:t>Why would </a:t>
            </a:r>
            <a:r>
              <a:rPr lang="en-GB" sz="1800" i="1" dirty="0">
                <a:effectLst/>
                <a:ea typeface="Times New Roman" panose="02020603050405020304" pitchFamily="18" charset="0"/>
              </a:rPr>
              <a:t>you</a:t>
            </a:r>
            <a:r>
              <a:rPr lang="en-GB" sz="1800" dirty="0">
                <a:effectLst/>
                <a:ea typeface="Times New Roman" panose="02020603050405020304" pitchFamily="18" charset="0"/>
              </a:rPr>
              <a:t> want to set up a student-staff partnership project?</a:t>
            </a:r>
            <a:endParaRPr lang="en-GB" sz="1800" dirty="0">
              <a:effectLst/>
              <a:ea typeface="Calibri" panose="020F0502020204030204" pitchFamily="34" charset="0"/>
            </a:endParaRPr>
          </a:p>
          <a:p>
            <a:pPr marL="342900" lvl="0" indent="-342900">
              <a:buFont typeface="Symbol" panose="05050102010706020507" pitchFamily="18" charset="2"/>
              <a:buChar char=""/>
            </a:pPr>
            <a:r>
              <a:rPr lang="en-GB" sz="1800" dirty="0">
                <a:effectLst/>
                <a:ea typeface="Times New Roman" panose="02020603050405020304" pitchFamily="18" charset="0"/>
              </a:rPr>
              <a:t>What do you think is the ‘added value’ of doing student-staff partnership work?</a:t>
            </a:r>
            <a:endParaRPr lang="en-GB" sz="1800" dirty="0">
              <a:effectLst/>
              <a:ea typeface="Calibri" panose="020F0502020204030204" pitchFamily="34" charset="0"/>
            </a:endParaRPr>
          </a:p>
          <a:p>
            <a:pPr marL="342900" lvl="0" indent="-342900">
              <a:buFont typeface="Symbol" panose="05050102010706020507" pitchFamily="18" charset="2"/>
              <a:buChar char=""/>
            </a:pPr>
            <a:r>
              <a:rPr lang="en-GB" sz="1800" dirty="0">
                <a:effectLst/>
                <a:ea typeface="Times New Roman" panose="02020603050405020304" pitchFamily="18" charset="0"/>
              </a:rPr>
              <a:t>If you wanted to partner with students, who might you approach in your own institution?</a:t>
            </a:r>
            <a:endParaRPr lang="en-GB" sz="1800" dirty="0">
              <a:effectLst/>
              <a:ea typeface="Calibri" panose="020F0502020204030204" pitchFamily="34" charset="0"/>
            </a:endParaRPr>
          </a:p>
          <a:p>
            <a:endParaRPr lang="en-GB" dirty="0"/>
          </a:p>
        </p:txBody>
      </p:sp>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Pair group discussion: Partnerships</a:t>
            </a:r>
          </a:p>
        </p:txBody>
      </p:sp>
    </p:spTree>
    <p:extLst>
      <p:ext uri="{BB962C8B-B14F-4D97-AF65-F5344CB8AC3E}">
        <p14:creationId xmlns:p14="http://schemas.microsoft.com/office/powerpoint/2010/main" val="1070320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Values and Principles</a:t>
            </a:r>
          </a:p>
        </p:txBody>
      </p:sp>
      <p:pic>
        <p:nvPicPr>
          <p:cNvPr id="3" name="Picture 2">
            <a:extLst>
              <a:ext uri="{FF2B5EF4-FFF2-40B4-BE49-F238E27FC236}">
                <a16:creationId xmlns:a16="http://schemas.microsoft.com/office/drawing/2014/main" id="{60BE28C5-EBE2-68DD-4E6B-83F48C463853}"/>
              </a:ext>
            </a:extLst>
          </p:cNvPr>
          <p:cNvPicPr>
            <a:picLocks noChangeAspect="1"/>
          </p:cNvPicPr>
          <p:nvPr/>
        </p:nvPicPr>
        <p:blipFill>
          <a:blip r:embed="rId3"/>
          <a:stretch>
            <a:fillRect/>
          </a:stretch>
        </p:blipFill>
        <p:spPr>
          <a:xfrm>
            <a:off x="459481" y="1978027"/>
            <a:ext cx="6076950" cy="4457700"/>
          </a:xfrm>
          <a:prstGeom prst="rect">
            <a:avLst/>
          </a:prstGeom>
        </p:spPr>
      </p:pic>
      <p:sp>
        <p:nvSpPr>
          <p:cNvPr id="2" name="TextBox 1">
            <a:extLst>
              <a:ext uri="{FF2B5EF4-FFF2-40B4-BE49-F238E27FC236}">
                <a16:creationId xmlns:a16="http://schemas.microsoft.com/office/drawing/2014/main" id="{0D14D542-78CA-6054-59E2-1FCB24327BFC}"/>
              </a:ext>
            </a:extLst>
          </p:cNvPr>
          <p:cNvSpPr txBox="1"/>
          <p:nvPr/>
        </p:nvSpPr>
        <p:spPr>
          <a:xfrm>
            <a:off x="7192652" y="2516851"/>
            <a:ext cx="4449026" cy="3693319"/>
          </a:xfrm>
          <a:prstGeom prst="rect">
            <a:avLst/>
          </a:prstGeom>
          <a:noFill/>
        </p:spPr>
        <p:txBody>
          <a:bodyPr wrap="square" rtlCol="0">
            <a:spAutoFit/>
          </a:bodyPr>
          <a:lstStyle/>
          <a:p>
            <a:r>
              <a:rPr lang="en-GB" dirty="0">
                <a:solidFill>
                  <a:srgbClr val="18654D"/>
                </a:solidFill>
                <a:latin typeface="Arial" panose="020B0604020202020204" pitchFamily="34" charset="0"/>
                <a:cs typeface="Arial" panose="020B0604020202020204" pitchFamily="34" charset="0"/>
              </a:rPr>
              <a:t>The updated Advance HE Framework identifies nine values (Healey et al 2019a) which underpin successful student engagement through partnership: authenticity, </a:t>
            </a:r>
            <a:r>
              <a:rPr lang="en-GB" b="1" dirty="0">
                <a:solidFill>
                  <a:srgbClr val="18654D"/>
                </a:solidFill>
                <a:latin typeface="Arial" panose="020B0604020202020204" pitchFamily="34" charset="0"/>
                <a:cs typeface="Arial" panose="020B0604020202020204" pitchFamily="34" charset="0"/>
              </a:rPr>
              <a:t>honesty</a:t>
            </a:r>
            <a:r>
              <a:rPr lang="en-GB" dirty="0">
                <a:solidFill>
                  <a:srgbClr val="18654D"/>
                </a:solidFill>
                <a:latin typeface="Arial" panose="020B0604020202020204" pitchFamily="34" charset="0"/>
                <a:cs typeface="Arial" panose="020B0604020202020204" pitchFamily="34" charset="0"/>
              </a:rPr>
              <a:t>, </a:t>
            </a:r>
            <a:r>
              <a:rPr lang="en-GB" b="1" dirty="0">
                <a:solidFill>
                  <a:srgbClr val="18654D"/>
                </a:solidFill>
                <a:latin typeface="Arial" panose="020B0604020202020204" pitchFamily="34" charset="0"/>
                <a:cs typeface="Arial" panose="020B0604020202020204" pitchFamily="34" charset="0"/>
              </a:rPr>
              <a:t>inclusivity</a:t>
            </a:r>
            <a:r>
              <a:rPr lang="en-GB" dirty="0">
                <a:solidFill>
                  <a:srgbClr val="18654D"/>
                </a:solidFill>
                <a:latin typeface="Arial" panose="020B0604020202020204" pitchFamily="34" charset="0"/>
                <a:cs typeface="Arial" panose="020B0604020202020204" pitchFamily="34" charset="0"/>
              </a:rPr>
              <a:t>, reciprocity, empowerment, trust, </a:t>
            </a:r>
            <a:r>
              <a:rPr lang="en-GB" b="1" dirty="0">
                <a:solidFill>
                  <a:srgbClr val="18654D"/>
                </a:solidFill>
                <a:latin typeface="Arial" panose="020B0604020202020204" pitchFamily="34" charset="0"/>
                <a:cs typeface="Arial" panose="020B0604020202020204" pitchFamily="34" charset="0"/>
              </a:rPr>
              <a:t>courage</a:t>
            </a:r>
            <a:r>
              <a:rPr lang="en-GB" dirty="0">
                <a:solidFill>
                  <a:srgbClr val="18654D"/>
                </a:solidFill>
                <a:latin typeface="Arial" panose="020B0604020202020204" pitchFamily="34" charset="0"/>
                <a:cs typeface="Arial" panose="020B0604020202020204" pitchFamily="34" charset="0"/>
              </a:rPr>
              <a:t>, </a:t>
            </a:r>
            <a:r>
              <a:rPr lang="en-GB" b="1" dirty="0">
                <a:solidFill>
                  <a:srgbClr val="18654D"/>
                </a:solidFill>
                <a:latin typeface="Arial" panose="020B0604020202020204" pitchFamily="34" charset="0"/>
                <a:cs typeface="Arial" panose="020B0604020202020204" pitchFamily="34" charset="0"/>
              </a:rPr>
              <a:t>plurality</a:t>
            </a:r>
            <a:r>
              <a:rPr lang="en-GB" dirty="0">
                <a:solidFill>
                  <a:srgbClr val="18654D"/>
                </a:solidFill>
                <a:latin typeface="Arial" panose="020B0604020202020204" pitchFamily="34" charset="0"/>
                <a:cs typeface="Arial" panose="020B0604020202020204" pitchFamily="34" charset="0"/>
              </a:rPr>
              <a:t>, and responsibility. </a:t>
            </a:r>
          </a:p>
          <a:p>
            <a:endParaRPr lang="en-GB" dirty="0">
              <a:solidFill>
                <a:srgbClr val="18654D"/>
              </a:solidFill>
              <a:latin typeface="Arial" panose="020B0604020202020204" pitchFamily="34" charset="0"/>
              <a:cs typeface="Arial" panose="020B0604020202020204" pitchFamily="34" charset="0"/>
            </a:endParaRPr>
          </a:p>
          <a:p>
            <a:r>
              <a:rPr lang="en-GB" dirty="0">
                <a:solidFill>
                  <a:srgbClr val="18654D"/>
                </a:solidFill>
                <a:latin typeface="Arial" panose="020B0604020202020204" pitchFamily="34" charset="0"/>
                <a:cs typeface="Arial" panose="020B0604020202020204" pitchFamily="34" charset="0"/>
              </a:rPr>
              <a:t>Understanding what we mean by these values (and not making any assumptions that they mean the same things to each other as well as what they mean to PGRs), was an important starting point. </a:t>
            </a:r>
          </a:p>
        </p:txBody>
      </p:sp>
    </p:spTree>
    <p:extLst>
      <p:ext uri="{BB962C8B-B14F-4D97-AF65-F5344CB8AC3E}">
        <p14:creationId xmlns:p14="http://schemas.microsoft.com/office/powerpoint/2010/main" val="77621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6DD0DA-DDED-3FF6-771E-872887961DD5}"/>
              </a:ext>
            </a:extLst>
          </p:cNvPr>
          <p:cNvPicPr>
            <a:picLocks noChangeAspect="1"/>
          </p:cNvPicPr>
          <p:nvPr/>
        </p:nvPicPr>
        <p:blipFill>
          <a:blip r:embed="rId3"/>
          <a:stretch>
            <a:fillRect/>
          </a:stretch>
        </p:blipFill>
        <p:spPr>
          <a:xfrm>
            <a:off x="2769358" y="0"/>
            <a:ext cx="6653284" cy="6858000"/>
          </a:xfrm>
          <a:prstGeom prst="rect">
            <a:avLst/>
          </a:prstGeom>
        </p:spPr>
      </p:pic>
    </p:spTree>
    <p:extLst>
      <p:ext uri="{BB962C8B-B14F-4D97-AF65-F5344CB8AC3E}">
        <p14:creationId xmlns:p14="http://schemas.microsoft.com/office/powerpoint/2010/main" val="3478258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image is of the original road map design for the project. It describes three phases for the project. First the beginning relationship building stage. Secondly the courageous conversations and workshop critique phase. Finally the list of recommendations, implementation of changes and final evaluations. ">
            <a:extLst>
              <a:ext uri="{FF2B5EF4-FFF2-40B4-BE49-F238E27FC236}">
                <a16:creationId xmlns:a16="http://schemas.microsoft.com/office/drawing/2014/main" id="{93A770C5-875F-847C-72CD-4D466F686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1" y="266700"/>
            <a:ext cx="9723386" cy="652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36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a:xfrm>
            <a:off x="100219" y="116975"/>
            <a:ext cx="10515600" cy="1325563"/>
          </a:xfrm>
        </p:spPr>
        <p:txBody>
          <a:bodyPr/>
          <a:lstStyle/>
          <a:p>
            <a:r>
              <a:rPr lang="en-GB" dirty="0"/>
              <a:t>Student Partnership theory</a:t>
            </a:r>
          </a:p>
        </p:txBody>
      </p:sp>
      <p:sp>
        <p:nvSpPr>
          <p:cNvPr id="2" name="TextBox 1">
            <a:extLst>
              <a:ext uri="{FF2B5EF4-FFF2-40B4-BE49-F238E27FC236}">
                <a16:creationId xmlns:a16="http://schemas.microsoft.com/office/drawing/2014/main" id="{A37B1F99-906F-B917-8B25-633FD6369386}"/>
              </a:ext>
            </a:extLst>
          </p:cNvPr>
          <p:cNvSpPr txBox="1"/>
          <p:nvPr/>
        </p:nvSpPr>
        <p:spPr>
          <a:xfrm>
            <a:off x="386080" y="2142896"/>
            <a:ext cx="7500280" cy="4185761"/>
          </a:xfrm>
          <a:prstGeom prst="rect">
            <a:avLst/>
          </a:prstGeom>
          <a:noFill/>
          <a:ln>
            <a:solidFill>
              <a:schemeClr val="tx1"/>
            </a:solidFill>
          </a:ln>
        </p:spPr>
        <p:txBody>
          <a:bodyPr wrap="square" rtlCol="0">
            <a:spAutoFit/>
          </a:bodyPr>
          <a:lstStyle/>
          <a:p>
            <a:pPr lvl="0">
              <a:lnSpc>
                <a:spcPct val="100000"/>
              </a:lnSpc>
            </a:pPr>
            <a:r>
              <a:rPr lang="en-GB" sz="1400" b="1" dirty="0"/>
              <a:t>Read: </a:t>
            </a:r>
          </a:p>
          <a:p>
            <a:pPr lvl="0">
              <a:lnSpc>
                <a:spcPct val="100000"/>
              </a:lnSpc>
            </a:pPr>
            <a:endParaRPr lang="en-GB" sz="1400" b="1" dirty="0"/>
          </a:p>
          <a:p>
            <a:pPr marL="285750" lvl="0" indent="-285750">
              <a:lnSpc>
                <a:spcPct val="100000"/>
              </a:lnSpc>
              <a:buFont typeface="Arial" panose="020B0604020202020204" pitchFamily="34" charset="0"/>
              <a:buChar char="•"/>
            </a:pPr>
            <a:r>
              <a:rPr lang="en-GB" sz="1400" dirty="0" err="1">
                <a:solidFill>
                  <a:schemeClr val="tx1"/>
                </a:solidFill>
              </a:rPr>
              <a:t>Bovill</a:t>
            </a:r>
            <a:r>
              <a:rPr lang="en-GB" sz="1400" dirty="0">
                <a:solidFill>
                  <a:schemeClr val="tx1"/>
                </a:solidFill>
              </a:rPr>
              <a:t>, C. (2020), ‘</a:t>
            </a:r>
            <a:r>
              <a:rPr lang="en-GB" sz="1400" dirty="0">
                <a:solidFill>
                  <a:schemeClr val="tx1"/>
                </a:solidFill>
                <a:hlinkClick r:id="rId3">
                  <a:extLst>
                    <a:ext uri="{A12FA001-AC4F-418D-AE19-62706E023703}">
                      <ahyp:hlinkClr xmlns:ahyp="http://schemas.microsoft.com/office/drawing/2018/hyperlinkcolor" val="tx"/>
                    </a:ext>
                  </a:extLst>
                </a:hlinkClick>
              </a:rPr>
              <a:t>Co-creation in Learning and Teaching: The Case For a Whole-class Approach in Higher Education</a:t>
            </a:r>
            <a:r>
              <a:rPr lang="en-GB" sz="1400" dirty="0">
                <a:solidFill>
                  <a:schemeClr val="tx1"/>
                </a:solidFill>
              </a:rPr>
              <a:t>’</a:t>
            </a:r>
          </a:p>
          <a:p>
            <a:pPr lvl="0">
              <a:lnSpc>
                <a:spcPct val="100000"/>
              </a:lnSpc>
            </a:pPr>
            <a:endParaRPr lang="en-GB" sz="1400" dirty="0">
              <a:solidFill>
                <a:schemeClr val="tx1"/>
              </a:solidFill>
            </a:endParaRPr>
          </a:p>
          <a:p>
            <a:pPr marL="285750" lvl="0" indent="-285750">
              <a:lnSpc>
                <a:spcPct val="100000"/>
              </a:lnSpc>
              <a:buFont typeface="Arial" panose="020B0604020202020204" pitchFamily="34" charset="0"/>
              <a:buChar char="•"/>
            </a:pPr>
            <a:r>
              <a:rPr lang="en-GB" sz="1400" dirty="0">
                <a:solidFill>
                  <a:schemeClr val="tx1"/>
                </a:solidFill>
              </a:rPr>
              <a:t> Gravett, K. </a:t>
            </a:r>
            <a:r>
              <a:rPr lang="en-GB" sz="1400" dirty="0" err="1">
                <a:solidFill>
                  <a:schemeClr val="tx1"/>
                </a:solidFill>
              </a:rPr>
              <a:t>Kinchin</a:t>
            </a:r>
            <a:r>
              <a:rPr lang="en-GB" sz="1400" dirty="0">
                <a:solidFill>
                  <a:schemeClr val="tx1"/>
                </a:solidFill>
              </a:rPr>
              <a:t>, I. M. and </a:t>
            </a:r>
            <a:r>
              <a:rPr lang="en-GB" sz="1400" dirty="0" err="1">
                <a:solidFill>
                  <a:schemeClr val="tx1"/>
                </a:solidFill>
              </a:rPr>
              <a:t>Winstone</a:t>
            </a:r>
            <a:r>
              <a:rPr lang="en-GB" sz="1400" dirty="0">
                <a:solidFill>
                  <a:schemeClr val="tx1"/>
                </a:solidFill>
              </a:rPr>
              <a:t>, N. E. (2019). ‘</a:t>
            </a:r>
            <a:r>
              <a:rPr lang="en-GB" sz="1400" dirty="0">
                <a:solidFill>
                  <a:schemeClr val="tx1"/>
                </a:solidFill>
                <a:hlinkClick r:id="rId4">
                  <a:extLst>
                    <a:ext uri="{A12FA001-AC4F-418D-AE19-62706E023703}">
                      <ahyp:hlinkClr xmlns:ahyp="http://schemas.microsoft.com/office/drawing/2018/hyperlinkcolor" val="tx"/>
                    </a:ext>
                  </a:extLst>
                </a:hlinkClick>
              </a:rPr>
              <a:t>More than customers’: Conceptions of students as partners held by students, staff, and institutional leaders</a:t>
            </a:r>
            <a:r>
              <a:rPr lang="en-GB" sz="1400" dirty="0">
                <a:solidFill>
                  <a:schemeClr val="tx1"/>
                </a:solidFill>
              </a:rPr>
              <a:t>. Studies in Higher Education. </a:t>
            </a:r>
          </a:p>
          <a:p>
            <a:pPr lvl="0">
              <a:lnSpc>
                <a:spcPct val="100000"/>
              </a:lnSpc>
            </a:pPr>
            <a:endParaRPr lang="en-GB" sz="1400" dirty="0">
              <a:solidFill>
                <a:schemeClr val="tx1"/>
              </a:solidFill>
            </a:endParaRPr>
          </a:p>
          <a:p>
            <a:pPr marL="285750" lvl="0" indent="-285750">
              <a:lnSpc>
                <a:spcPct val="100000"/>
              </a:lnSpc>
              <a:buFont typeface="Arial" panose="020B0604020202020204" pitchFamily="34" charset="0"/>
              <a:buChar char="•"/>
            </a:pPr>
            <a:r>
              <a:rPr lang="en-GB" sz="1400" dirty="0">
                <a:solidFill>
                  <a:schemeClr val="tx1"/>
                </a:solidFill>
              </a:rPr>
              <a:t>Gravett, K., Yakovchuk, N. and </a:t>
            </a:r>
            <a:r>
              <a:rPr lang="en-GB" sz="1400" dirty="0" err="1">
                <a:solidFill>
                  <a:schemeClr val="tx1"/>
                </a:solidFill>
              </a:rPr>
              <a:t>Kinchin</a:t>
            </a:r>
            <a:r>
              <a:rPr lang="en-GB" sz="1400" dirty="0">
                <a:solidFill>
                  <a:schemeClr val="tx1"/>
                </a:solidFill>
              </a:rPr>
              <a:t>, I.M. (Eds.) (2020) </a:t>
            </a:r>
            <a:r>
              <a:rPr lang="en-GB" sz="1400" i="0" dirty="0">
                <a:solidFill>
                  <a:schemeClr val="tx1"/>
                </a:solidFill>
                <a:hlinkClick r:id="rId5">
                  <a:extLst>
                    <a:ext uri="{A12FA001-AC4F-418D-AE19-62706E023703}">
                      <ahyp:hlinkClr xmlns:ahyp="http://schemas.microsoft.com/office/drawing/2018/hyperlinkcolor" val="tx"/>
                    </a:ext>
                  </a:extLst>
                </a:hlinkClick>
              </a:rPr>
              <a:t>Enhancing student-centred teaching in higher education: The landscape of student-staff partnerships. Cham, Switzerland, Palgrave Macmillan.</a:t>
            </a:r>
            <a:endParaRPr lang="en-GB" sz="1400" i="0" dirty="0">
              <a:solidFill>
                <a:schemeClr val="tx1"/>
              </a:solidFill>
            </a:endParaRPr>
          </a:p>
          <a:p>
            <a:pPr lvl="0">
              <a:lnSpc>
                <a:spcPct val="100000"/>
              </a:lnSpc>
            </a:pPr>
            <a:endParaRPr lang="en-GB" sz="1400" i="0" dirty="0">
              <a:solidFill>
                <a:schemeClr val="tx1"/>
              </a:solidFill>
            </a:endParaRPr>
          </a:p>
          <a:p>
            <a:pPr marL="285750" lvl="0" indent="-285750">
              <a:lnSpc>
                <a:spcPct val="100000"/>
              </a:lnSpc>
              <a:buFont typeface="Arial" panose="020B0604020202020204" pitchFamily="34" charset="0"/>
              <a:buChar char="•"/>
            </a:pPr>
            <a:r>
              <a:rPr lang="en-GB" sz="1400" dirty="0">
                <a:solidFill>
                  <a:schemeClr val="tx1"/>
                </a:solidFill>
              </a:rPr>
              <a:t>Mercer-</a:t>
            </a:r>
            <a:r>
              <a:rPr lang="en-GB" sz="1400" dirty="0" err="1">
                <a:solidFill>
                  <a:schemeClr val="tx1"/>
                </a:solidFill>
              </a:rPr>
              <a:t>Mapstone</a:t>
            </a:r>
            <a:r>
              <a:rPr lang="en-GB" sz="1400" dirty="0">
                <a:solidFill>
                  <a:schemeClr val="tx1"/>
                </a:solidFill>
              </a:rPr>
              <a:t>, L., M. Islam and T. Reid (2021) ‘</a:t>
            </a:r>
            <a:r>
              <a:rPr lang="en-GB" sz="1400" dirty="0">
                <a:solidFill>
                  <a:schemeClr val="tx1"/>
                </a:solidFill>
                <a:hlinkClick r:id="rId6">
                  <a:extLst>
                    <a:ext uri="{A12FA001-AC4F-418D-AE19-62706E023703}">
                      <ahyp:hlinkClr xmlns:ahyp="http://schemas.microsoft.com/office/drawing/2018/hyperlinkcolor" val="tx"/>
                    </a:ext>
                  </a:extLst>
                </a:hlinkClick>
              </a:rPr>
              <a:t>Are We Just Engaging ‘The Usual Suspects’? Challenges in and Practical Strategies for Supporting Equity and Diversity in Student–Staff Partnership Initiatives’, Teaching in Higher Education, 26 (2), 227-245.</a:t>
            </a:r>
            <a:endParaRPr lang="en-GB" sz="1400" dirty="0">
              <a:solidFill>
                <a:schemeClr val="tx1"/>
              </a:solidFill>
            </a:endParaRPr>
          </a:p>
          <a:p>
            <a:pPr lvl="0">
              <a:lnSpc>
                <a:spcPct val="100000"/>
              </a:lnSpc>
            </a:pPr>
            <a:endParaRPr lang="en-GB" sz="1400" dirty="0">
              <a:solidFill>
                <a:schemeClr val="tx1"/>
              </a:solidFill>
            </a:endParaRPr>
          </a:p>
          <a:p>
            <a:pPr marL="285750" lvl="0" indent="-285750">
              <a:lnSpc>
                <a:spcPct val="100000"/>
              </a:lnSpc>
              <a:buFont typeface="Arial" panose="020B0604020202020204" pitchFamily="34" charset="0"/>
              <a:buChar char="•"/>
            </a:pPr>
            <a:r>
              <a:rPr lang="en-GB" sz="1400" b="0" i="0" dirty="0">
                <a:solidFill>
                  <a:schemeClr val="tx1"/>
                </a:solidFill>
              </a:rPr>
              <a:t>Tom Lowe (Ed) (2023) </a:t>
            </a:r>
            <a:r>
              <a:rPr lang="en-GB" sz="1400" b="0" i="0" dirty="0">
                <a:solidFill>
                  <a:schemeClr val="tx1"/>
                </a:solidFill>
                <a:hlinkClick r:id="rId7">
                  <a:extLst>
                    <a:ext uri="{A12FA001-AC4F-418D-AE19-62706E023703}">
                      <ahyp:hlinkClr xmlns:ahyp="http://schemas.microsoft.com/office/drawing/2018/hyperlinkcolor" val="tx"/>
                    </a:ext>
                  </a:extLst>
                </a:hlinkClick>
              </a:rPr>
              <a:t>Advancing Student Engagement in Higher Education: Reflection, Critique and Challenge</a:t>
            </a:r>
            <a:endParaRPr lang="en-US" sz="1400" b="0" dirty="0">
              <a:solidFill>
                <a:schemeClr val="tx1"/>
              </a:solidFill>
            </a:endParaRPr>
          </a:p>
        </p:txBody>
      </p:sp>
      <p:sp>
        <p:nvSpPr>
          <p:cNvPr id="3" name="TextBox 2">
            <a:extLst>
              <a:ext uri="{FF2B5EF4-FFF2-40B4-BE49-F238E27FC236}">
                <a16:creationId xmlns:a16="http://schemas.microsoft.com/office/drawing/2014/main" id="{0C44110D-E05B-D79F-5649-746FAAC1501D}"/>
              </a:ext>
            </a:extLst>
          </p:cNvPr>
          <p:cNvSpPr txBox="1"/>
          <p:nvPr/>
        </p:nvSpPr>
        <p:spPr>
          <a:xfrm>
            <a:off x="8196991" y="5233828"/>
            <a:ext cx="3161889" cy="1077218"/>
          </a:xfrm>
          <a:prstGeom prst="rect">
            <a:avLst/>
          </a:prstGeom>
          <a:noFill/>
          <a:ln>
            <a:solidFill>
              <a:schemeClr val="tx1"/>
            </a:solidFill>
          </a:ln>
        </p:spPr>
        <p:txBody>
          <a:bodyPr wrap="square" rtlCol="0">
            <a:spAutoFit/>
          </a:bodyPr>
          <a:lstStyle/>
          <a:p>
            <a:pPr lvl="0">
              <a:lnSpc>
                <a:spcPct val="100000"/>
              </a:lnSpc>
            </a:pPr>
            <a:r>
              <a:rPr lang="en-GB" sz="1600" b="1" dirty="0"/>
              <a:t>Attend: </a:t>
            </a:r>
          </a:p>
          <a:p>
            <a:pPr lvl="0">
              <a:lnSpc>
                <a:spcPct val="100000"/>
              </a:lnSpc>
            </a:pPr>
            <a:r>
              <a:rPr lang="en-GB" sz="1600" dirty="0"/>
              <a:t>The Advanced HE </a:t>
            </a:r>
            <a:r>
              <a:rPr lang="en-GB" sz="1600" dirty="0">
                <a:hlinkClick r:id="rId8"/>
              </a:rPr>
              <a:t>Inclusive Student Engagement and Partnership workshop</a:t>
            </a:r>
            <a:endParaRPr lang="en-US" sz="1600" dirty="0"/>
          </a:p>
        </p:txBody>
      </p:sp>
      <p:sp>
        <p:nvSpPr>
          <p:cNvPr id="6" name="TextBox 5">
            <a:extLst>
              <a:ext uri="{FF2B5EF4-FFF2-40B4-BE49-F238E27FC236}">
                <a16:creationId xmlns:a16="http://schemas.microsoft.com/office/drawing/2014/main" id="{3EAB8883-380B-EA45-AF27-EC493782D936}"/>
              </a:ext>
            </a:extLst>
          </p:cNvPr>
          <p:cNvSpPr txBox="1"/>
          <p:nvPr/>
        </p:nvSpPr>
        <p:spPr>
          <a:xfrm>
            <a:off x="8390029" y="2142896"/>
            <a:ext cx="2968851" cy="2062103"/>
          </a:xfrm>
          <a:prstGeom prst="rect">
            <a:avLst/>
          </a:prstGeom>
          <a:noFill/>
          <a:ln>
            <a:solidFill>
              <a:schemeClr val="tx1"/>
            </a:solidFill>
          </a:ln>
        </p:spPr>
        <p:txBody>
          <a:bodyPr wrap="square" rtlCol="0">
            <a:spAutoFit/>
          </a:bodyPr>
          <a:lstStyle/>
          <a:p>
            <a:pPr lvl="0">
              <a:lnSpc>
                <a:spcPct val="100000"/>
              </a:lnSpc>
            </a:pPr>
            <a:r>
              <a:rPr lang="en-GB" sz="1600" b="1" i="0" dirty="0"/>
              <a:t>Consult: </a:t>
            </a:r>
          </a:p>
          <a:p>
            <a:pPr lvl="0">
              <a:lnSpc>
                <a:spcPct val="100000"/>
              </a:lnSpc>
            </a:pPr>
            <a:r>
              <a:rPr lang="en-GB" sz="1600" dirty="0"/>
              <a:t>Karen Gravett </a:t>
            </a:r>
          </a:p>
          <a:p>
            <a:pPr lvl="0">
              <a:lnSpc>
                <a:spcPct val="100000"/>
              </a:lnSpc>
            </a:pPr>
            <a:r>
              <a:rPr lang="en-GB" sz="1600" dirty="0"/>
              <a:t>(partnership theory)</a:t>
            </a:r>
          </a:p>
          <a:p>
            <a:pPr lvl="0">
              <a:lnSpc>
                <a:spcPct val="100000"/>
              </a:lnSpc>
            </a:pPr>
            <a:r>
              <a:rPr lang="en-GB" sz="1600" dirty="0">
                <a:hlinkClick r:id="rId9"/>
              </a:rPr>
              <a:t>k.gravett@surrey.ac.uk</a:t>
            </a:r>
            <a:endParaRPr lang="en-GB" sz="1600" dirty="0"/>
          </a:p>
          <a:p>
            <a:pPr lvl="0">
              <a:lnSpc>
                <a:spcPct val="100000"/>
              </a:lnSpc>
            </a:pPr>
            <a:endParaRPr lang="en-GB" sz="1600" dirty="0"/>
          </a:p>
          <a:p>
            <a:pPr lvl="0">
              <a:lnSpc>
                <a:spcPct val="100000"/>
              </a:lnSpc>
            </a:pPr>
            <a:r>
              <a:rPr lang="en-GB" sz="1600" dirty="0"/>
              <a:t>Maisha Islam </a:t>
            </a:r>
          </a:p>
          <a:p>
            <a:pPr lvl="0">
              <a:lnSpc>
                <a:spcPct val="100000"/>
              </a:lnSpc>
            </a:pPr>
            <a:r>
              <a:rPr lang="en-GB" sz="1600" dirty="0"/>
              <a:t>(EDI and student voice)</a:t>
            </a:r>
          </a:p>
          <a:p>
            <a:pPr lvl="0">
              <a:lnSpc>
                <a:spcPct val="100000"/>
              </a:lnSpc>
            </a:pPr>
            <a:r>
              <a:rPr lang="en-GB" sz="1600" dirty="0">
                <a:hlinkClick r:id="rId10"/>
              </a:rPr>
              <a:t>m.islam@soton.ac.uk</a:t>
            </a:r>
            <a:endParaRPr lang="en-GB" sz="1600" dirty="0"/>
          </a:p>
        </p:txBody>
      </p:sp>
    </p:spTree>
    <p:extLst>
      <p:ext uri="{BB962C8B-B14F-4D97-AF65-F5344CB8AC3E}">
        <p14:creationId xmlns:p14="http://schemas.microsoft.com/office/powerpoint/2010/main" val="301832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59EF6-A09D-43F6-BDA5-09AA9093205F}"/>
              </a:ext>
            </a:extLst>
          </p:cNvPr>
          <p:cNvSpPr>
            <a:spLocks noGrp="1"/>
          </p:cNvSpPr>
          <p:nvPr>
            <p:ph type="body" sz="quarter" idx="12"/>
          </p:nvPr>
        </p:nvSpPr>
        <p:spPr/>
        <p:txBody>
          <a:bodyPr>
            <a:normAutofit/>
          </a:bodyPr>
          <a:lstStyle/>
          <a:p>
            <a:pPr marL="0" lvl="0" indent="0">
              <a:lnSpc>
                <a:spcPct val="107000"/>
              </a:lnSpc>
              <a:buNone/>
            </a:pPr>
            <a:endParaRPr lang="en-GB" sz="1800" dirty="0">
              <a:effectLst/>
              <a:ea typeface="Calibri" panose="020F0502020204030204" pitchFamily="34" charset="0"/>
            </a:endParaRPr>
          </a:p>
          <a:p>
            <a:pPr marL="0" lvl="0" indent="0">
              <a:lnSpc>
                <a:spcPct val="107000"/>
              </a:lnSpc>
              <a:buNone/>
            </a:pPr>
            <a:r>
              <a:rPr lang="en-GB" sz="1800" dirty="0">
                <a:effectLst/>
                <a:ea typeface="Calibri" panose="020F0502020204030204" pitchFamily="34" charset="0"/>
              </a:rPr>
              <a:t>Important conditions for an effective and equitable </a:t>
            </a:r>
            <a:r>
              <a:rPr lang="en-GB" sz="1800" dirty="0">
                <a:ea typeface="Calibri" panose="020F0502020204030204" pitchFamily="34" charset="0"/>
              </a:rPr>
              <a:t>staff-student </a:t>
            </a:r>
            <a:r>
              <a:rPr lang="en-GB" sz="1800" dirty="0">
                <a:effectLst/>
                <a:ea typeface="Calibri" panose="020F0502020204030204" pitchFamily="34" charset="0"/>
              </a:rPr>
              <a:t>partnership:</a:t>
            </a:r>
          </a:p>
          <a:p>
            <a:pPr marL="342900" lvl="0" indent="-342900">
              <a:lnSpc>
                <a:spcPct val="107000"/>
              </a:lnSpc>
              <a:buFont typeface="Wingdings" panose="05000000000000000000" pitchFamily="2" charset="2"/>
              <a:buChar char=""/>
            </a:pPr>
            <a:endParaRPr lang="en-GB" sz="1800" dirty="0">
              <a:ea typeface="Calibri" panose="020F0502020204030204" pitchFamily="34" charset="0"/>
            </a:endParaRPr>
          </a:p>
          <a:p>
            <a:pPr lvl="0">
              <a:lnSpc>
                <a:spcPct val="107000"/>
              </a:lnSpc>
            </a:pPr>
            <a:r>
              <a:rPr lang="en-GB" sz="1800" dirty="0">
                <a:effectLst/>
                <a:ea typeface="Calibri" panose="020F0502020204030204" pitchFamily="34" charset="0"/>
              </a:rPr>
              <a:t>Create an </a:t>
            </a:r>
            <a:r>
              <a:rPr lang="en-GB" sz="1800" i="1" dirty="0">
                <a:effectLst/>
                <a:ea typeface="Calibri" panose="020F0502020204030204" pitchFamily="34" charset="0"/>
              </a:rPr>
              <a:t>informal bond</a:t>
            </a:r>
          </a:p>
          <a:p>
            <a:pPr lvl="0">
              <a:lnSpc>
                <a:spcPct val="107000"/>
              </a:lnSpc>
            </a:pPr>
            <a:r>
              <a:rPr lang="en-GB" sz="1800" dirty="0">
                <a:effectLst/>
                <a:ea typeface="Calibri" panose="020F0502020204030204" pitchFamily="34" charset="0"/>
              </a:rPr>
              <a:t>De-professionalise your manner; avoid overly structured conversations (chat vs. meeting)</a:t>
            </a:r>
          </a:p>
          <a:p>
            <a:pPr>
              <a:lnSpc>
                <a:spcPct val="107000"/>
              </a:lnSpc>
            </a:pPr>
            <a:r>
              <a:rPr lang="en-GB" sz="1800" dirty="0">
                <a:ea typeface="Calibri" panose="020F0502020204030204" pitchFamily="34" charset="0"/>
              </a:rPr>
              <a:t>Make it explicit: "I care about you" (empathy)</a:t>
            </a:r>
          </a:p>
          <a:p>
            <a:pPr lvl="0">
              <a:lnSpc>
                <a:spcPct val="107000"/>
              </a:lnSpc>
            </a:pPr>
            <a:r>
              <a:rPr lang="en-GB" sz="1800" dirty="0">
                <a:effectLst/>
                <a:ea typeface="Calibri" panose="020F0502020204030204" pitchFamily="34" charset="0"/>
              </a:rPr>
              <a:t>“Criticism can be hard for staff. They can take offence…”. How can you best deal with this?</a:t>
            </a:r>
          </a:p>
          <a:p>
            <a:pPr lvl="0">
              <a:lnSpc>
                <a:spcPct val="107000"/>
              </a:lnSpc>
              <a:spcAft>
                <a:spcPts val="800"/>
              </a:spcAft>
            </a:pPr>
            <a:r>
              <a:rPr lang="en-GB" sz="1800" dirty="0">
                <a:effectLst/>
                <a:ea typeface="Calibri" panose="020F0502020204030204" pitchFamily="34" charset="0"/>
              </a:rPr>
              <a:t>Create a 'culture of feedback' (to make it easier for the student to be open and honest)</a:t>
            </a:r>
          </a:p>
        </p:txBody>
      </p:sp>
      <p:sp>
        <p:nvSpPr>
          <p:cNvPr id="2" name="Title 1">
            <a:extLst>
              <a:ext uri="{FF2B5EF4-FFF2-40B4-BE49-F238E27FC236}">
                <a16:creationId xmlns:a16="http://schemas.microsoft.com/office/drawing/2014/main" id="{13CB59F1-5C6F-4679-8B08-0311818F7F80}"/>
              </a:ext>
            </a:extLst>
          </p:cNvPr>
          <p:cNvSpPr>
            <a:spLocks noGrp="1"/>
          </p:cNvSpPr>
          <p:nvPr>
            <p:ph type="title"/>
          </p:nvPr>
        </p:nvSpPr>
        <p:spPr/>
        <p:txBody>
          <a:bodyPr>
            <a:normAutofit/>
          </a:bodyPr>
          <a:lstStyle/>
          <a:p>
            <a:r>
              <a:rPr lang="en-GB" sz="3600" dirty="0"/>
              <a:t>Advice from our Student Union (VP voice)</a:t>
            </a:r>
          </a:p>
        </p:txBody>
      </p:sp>
    </p:spTree>
    <p:extLst>
      <p:ext uri="{BB962C8B-B14F-4D97-AF65-F5344CB8AC3E}">
        <p14:creationId xmlns:p14="http://schemas.microsoft.com/office/powerpoint/2010/main" val="65210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1479" y="165596"/>
            <a:ext cx="10515600" cy="1325563"/>
          </a:xfrm>
        </p:spPr>
        <p:txBody>
          <a:bodyPr/>
          <a:lstStyle/>
          <a:p>
            <a:r>
              <a:rPr lang="en-GB" dirty="0"/>
              <a:t>The ‘</a:t>
            </a:r>
            <a:r>
              <a:rPr lang="en-GB" err="1"/>
              <a:t>DecolT</a:t>
            </a:r>
            <a:r>
              <a:rPr lang="en-GB" dirty="0"/>
              <a:t>’ Team &amp; Contributors</a:t>
            </a:r>
            <a:br>
              <a:rPr lang="en-GB" dirty="0"/>
            </a:br>
            <a:r>
              <a:rPr lang="en-GB" sz="1800" dirty="0">
                <a:cs typeface="Calibri Light"/>
              </a:rPr>
              <a:t>(images redacted)</a:t>
            </a:r>
          </a:p>
        </p:txBody>
      </p:sp>
      <p:sp>
        <p:nvSpPr>
          <p:cNvPr id="5" name="TextBox 4">
            <a:extLst>
              <a:ext uri="{FF2B5EF4-FFF2-40B4-BE49-F238E27FC236}">
                <a16:creationId xmlns:a16="http://schemas.microsoft.com/office/drawing/2014/main" id="{41D0A025-A6C5-C8D4-BAE9-6F2B56F129F9}"/>
              </a:ext>
            </a:extLst>
          </p:cNvPr>
          <p:cNvSpPr txBox="1"/>
          <p:nvPr/>
        </p:nvSpPr>
        <p:spPr>
          <a:xfrm>
            <a:off x="2061328" y="2786637"/>
            <a:ext cx="8069343" cy="3416320"/>
          </a:xfrm>
          <a:prstGeom prst="rect">
            <a:avLst/>
          </a:prstGeom>
          <a:noFill/>
        </p:spPr>
        <p:txBody>
          <a:bodyPr wrap="square">
            <a:spAutoFit/>
          </a:bodyPr>
          <a:lstStyle/>
          <a:p>
            <a:pPr lvl="0">
              <a:lnSpc>
                <a:spcPct val="100000"/>
              </a:lnSpc>
            </a:pPr>
            <a:r>
              <a:rPr lang="en-GB" sz="1800" dirty="0">
                <a:effectLst/>
                <a:latin typeface="Calibri" panose="020F0502020204030204" pitchFamily="34" charset="0"/>
                <a:ea typeface="Times New Roman" panose="02020603050405020304" pitchFamily="18" charset="0"/>
              </a:rPr>
              <a:t>Staff partners: Neelam Wright</a:t>
            </a:r>
            <a:r>
              <a:rPr lang="en-GB" dirty="0">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Micheal Rose</a:t>
            </a:r>
            <a:r>
              <a:rPr lang="en-GB" dirty="0">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Emma Francis</a:t>
            </a:r>
            <a:r>
              <a:rPr lang="en-GB" dirty="0">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Rana Marrington</a:t>
            </a:r>
            <a:r>
              <a:rPr lang="en-GB" dirty="0">
                <a:latin typeface="Calibri" panose="020F0502020204030204" pitchFamily="34" charset="0"/>
                <a:ea typeface="Times New Roman" panose="02020603050405020304" pitchFamily="18" charset="0"/>
              </a:rPr>
              <a:t>, Nadya Yakovchuk, Mark Whelan</a:t>
            </a:r>
            <a:br>
              <a:rPr lang="en-GB" sz="1800" dirty="0">
                <a:effectLst/>
                <a:latin typeface="Calibri" panose="020F0502020204030204" pitchFamily="34" charset="0"/>
                <a:ea typeface="Times New Roman" panose="02020603050405020304" pitchFamily="18" charset="0"/>
              </a:rPr>
            </a:br>
            <a:endParaRPr lang="en-GB" sz="1800" dirty="0">
              <a:effectLst/>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Trainers: Karen Gravett, Carlette Norwood, Alfred </a:t>
            </a:r>
            <a:r>
              <a:rPr lang="en-GB" dirty="0" err="1">
                <a:latin typeface="Calibri" panose="020F0502020204030204" pitchFamily="34" charset="0"/>
                <a:ea typeface="Times New Roman" panose="02020603050405020304" pitchFamily="18" charset="0"/>
              </a:rPr>
              <a:t>Thumser</a:t>
            </a:r>
            <a:r>
              <a:rPr lang="en-GB" dirty="0">
                <a:latin typeface="Calibri" panose="020F0502020204030204" pitchFamily="34" charset="0"/>
                <a:ea typeface="Times New Roman" panose="02020603050405020304" pitchFamily="18" charset="0"/>
              </a:rPr>
              <a:t>, Catherine Batson</a:t>
            </a:r>
          </a:p>
          <a:p>
            <a:pPr lvl="0">
              <a:lnSpc>
                <a:spcPct val="100000"/>
              </a:lnSpc>
            </a:pPr>
            <a:endParaRPr lang="en-GB" sz="1800" dirty="0">
              <a:effectLst/>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Student consultants: Shantel Lynch (PGR) and Meghan Simmons (VP voice)</a:t>
            </a:r>
          </a:p>
          <a:p>
            <a:pPr lvl="0">
              <a:lnSpc>
                <a:spcPct val="100000"/>
              </a:lnSpc>
            </a:pPr>
            <a:endParaRPr lang="en-GB" dirty="0">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Surrey Black Scholars Team: Emily Williams, Jay Rowe, Janet Ramdeo</a:t>
            </a:r>
          </a:p>
          <a:p>
            <a:pPr lvl="0">
              <a:lnSpc>
                <a:spcPct val="100000"/>
              </a:lnSpc>
            </a:pPr>
            <a:endParaRPr lang="en-GB" dirty="0">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Doctoral college team wider support: Shijia Yu, Alex Pavey, Kate Gleeson, Beau Bell</a:t>
            </a:r>
          </a:p>
          <a:p>
            <a:pPr lvl="0">
              <a:lnSpc>
                <a:spcPct val="100000"/>
              </a:lnSpc>
            </a:pPr>
            <a:endParaRPr lang="en-GB" sz="1800" dirty="0">
              <a:effectLst/>
              <a:latin typeface="Calibri" panose="020F0502020204030204" pitchFamily="34" charset="0"/>
              <a:ea typeface="Times New Roman" panose="02020603050405020304" pitchFamily="18" charset="0"/>
            </a:endParaRPr>
          </a:p>
          <a:p>
            <a:pPr lvl="0">
              <a:lnSpc>
                <a:spcPct val="100000"/>
              </a:lnSpc>
            </a:pPr>
            <a:endParaRPr lang="en-GB" dirty="0"/>
          </a:p>
        </p:txBody>
      </p:sp>
    </p:spTree>
    <p:extLst>
      <p:ext uri="{BB962C8B-B14F-4D97-AF65-F5344CB8AC3E}">
        <p14:creationId xmlns:p14="http://schemas.microsoft.com/office/powerpoint/2010/main" val="74819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9AC78-8FB1-673C-3377-D66FE3FD30F4}"/>
              </a:ext>
            </a:extLst>
          </p:cNvPr>
          <p:cNvSpPr>
            <a:spLocks noGrp="1"/>
          </p:cNvSpPr>
          <p:nvPr>
            <p:ph type="body" sz="quarter" idx="12"/>
          </p:nvPr>
        </p:nvSpPr>
        <p:spPr>
          <a:xfrm>
            <a:off x="831851" y="2092327"/>
            <a:ext cx="10942227" cy="4441638"/>
          </a:xfrm>
        </p:spPr>
        <p:txBody>
          <a:bodyPr>
            <a:normAutofit fontScale="85000" lnSpcReduction="20000"/>
          </a:bodyPr>
          <a:lstStyle/>
          <a:p>
            <a:pPr marL="0" lvl="0" indent="0">
              <a:buNone/>
            </a:pPr>
            <a:r>
              <a:rPr lang="en-GB" sz="1800" dirty="0">
                <a:effectLst/>
                <a:ea typeface="Times New Roman" panose="02020603050405020304" pitchFamily="18" charset="0"/>
              </a:rPr>
              <a:t>What might you need to consider, if the student partners you work with are from </a:t>
            </a:r>
            <a:r>
              <a:rPr lang="en-GB" sz="1800" dirty="0">
                <a:ea typeface="Times New Roman" panose="02020603050405020304" pitchFamily="18" charset="0"/>
              </a:rPr>
              <a:t>Black, Asian Minority Ethnic</a:t>
            </a:r>
            <a:r>
              <a:rPr lang="en-GB" sz="1800" dirty="0">
                <a:effectLst/>
                <a:ea typeface="Times New Roman" panose="02020603050405020304" pitchFamily="18" charset="0"/>
              </a:rPr>
              <a:t> backgrounds? </a:t>
            </a:r>
          </a:p>
          <a:p>
            <a:pPr marL="0" indent="0">
              <a:buNone/>
            </a:pPr>
            <a:endParaRPr lang="en-GB" sz="1800" dirty="0">
              <a:effectLst/>
              <a:ea typeface="Times New Roman" panose="02020603050405020304" pitchFamily="18" charset="0"/>
            </a:endParaRPr>
          </a:p>
          <a:p>
            <a:pPr marL="0" indent="0">
              <a:buNone/>
            </a:pPr>
            <a:r>
              <a:rPr lang="en-GB" sz="1800" dirty="0">
                <a:effectLst/>
                <a:ea typeface="Times New Roman" panose="02020603050405020304" pitchFamily="18" charset="0"/>
              </a:rPr>
              <a:t>Challenge: You can use </a:t>
            </a:r>
            <a:r>
              <a:rPr lang="en-GB" sz="1800" dirty="0"/>
              <a:t>the </a:t>
            </a:r>
            <a:r>
              <a:rPr lang="en-GB" sz="1800" dirty="0">
                <a:hlinkClick r:id="rId2"/>
              </a:rPr>
              <a:t>intersectionality wheel </a:t>
            </a:r>
            <a:r>
              <a:rPr lang="en-GB" sz="1800" dirty="0"/>
              <a:t>to select a particular combination of characteristics.</a:t>
            </a:r>
          </a:p>
          <a:p>
            <a:pPr marL="0" lvl="0" indent="0">
              <a:buNone/>
            </a:pPr>
            <a:endParaRPr lang="en-GB" sz="1800" dirty="0">
              <a:effectLst/>
              <a:ea typeface="Times New Roman" panose="02020603050405020304" pitchFamily="18" charset="0"/>
            </a:endParaRPr>
          </a:p>
          <a:p>
            <a:pPr marL="0" lvl="0" indent="0">
              <a:lnSpc>
                <a:spcPct val="170000"/>
              </a:lnSpc>
              <a:buNone/>
            </a:pPr>
            <a:r>
              <a:rPr lang="en-GB" sz="1800" dirty="0">
                <a:effectLst/>
                <a:ea typeface="Times New Roman" panose="02020603050405020304" pitchFamily="18" charset="0"/>
              </a:rPr>
              <a:t>What might you need to consider, if the student partners you were working with were from these protected characteristics or under-represented backgrounds? </a:t>
            </a:r>
            <a:endParaRPr lang="en-GB" sz="1800" dirty="0"/>
          </a:p>
          <a:p>
            <a:pPr marL="0" lvl="0" indent="0">
              <a:buNone/>
            </a:pPr>
            <a:endParaRPr lang="en-GB" sz="1800" b="1" dirty="0"/>
          </a:p>
          <a:p>
            <a:pPr marL="0" lvl="0" indent="0">
              <a:buNone/>
            </a:pPr>
            <a:r>
              <a:rPr lang="en-GB" sz="1800" b="1" dirty="0"/>
              <a:t>Prompts</a:t>
            </a:r>
          </a:p>
          <a:p>
            <a:r>
              <a:rPr lang="en-GB" sz="1800" dirty="0"/>
              <a:t>Further training or reading you might need</a:t>
            </a:r>
          </a:p>
          <a:p>
            <a:r>
              <a:rPr lang="en-GB" sz="1800" dirty="0"/>
              <a:t>Assumptions and language around these characteristics</a:t>
            </a:r>
          </a:p>
          <a:p>
            <a:r>
              <a:rPr lang="en-GB" sz="1800" dirty="0"/>
              <a:t>What if you make a mistake? How would you resolve it?</a:t>
            </a:r>
          </a:p>
          <a:p>
            <a:r>
              <a:rPr lang="en-GB" sz="1800" dirty="0"/>
              <a:t>Power dynamics</a:t>
            </a:r>
          </a:p>
          <a:p>
            <a:r>
              <a:rPr lang="en-GB" sz="1800" dirty="0"/>
              <a:t>How would you articulate your positionality?</a:t>
            </a:r>
          </a:p>
          <a:p>
            <a:r>
              <a:rPr lang="en-GB" sz="1800" dirty="0"/>
              <a:t>If you don’t expect to have any such participants, what might that tell you?</a:t>
            </a:r>
          </a:p>
        </p:txBody>
      </p:sp>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Independent reflection task</a:t>
            </a:r>
          </a:p>
        </p:txBody>
      </p:sp>
    </p:spTree>
    <p:extLst>
      <p:ext uri="{BB962C8B-B14F-4D97-AF65-F5344CB8AC3E}">
        <p14:creationId xmlns:p14="http://schemas.microsoft.com/office/powerpoint/2010/main" val="996122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p:txBody>
          <a:bodyPr>
            <a:normAutofit/>
          </a:bodyPr>
          <a:lstStyle/>
          <a:p>
            <a:pPr marL="0" indent="0">
              <a:lnSpc>
                <a:spcPct val="107000"/>
              </a:lnSpc>
              <a:spcAft>
                <a:spcPts val="800"/>
              </a:spcAft>
              <a:buNone/>
            </a:pPr>
            <a:r>
              <a:rPr lang="en-GB" sz="2000" dirty="0">
                <a:solidFill>
                  <a:srgbClr val="18654D"/>
                </a:solidFill>
                <a:latin typeface="Arial" panose="020B0604020202020204" pitchFamily="34" charset="0"/>
                <a:cs typeface="Arial" panose="020B0604020202020204" pitchFamily="34" charset="0"/>
              </a:rPr>
              <a:t>The Kingston University </a:t>
            </a:r>
            <a:r>
              <a:rPr lang="en-GB" sz="2000" dirty="0">
                <a:solidFill>
                  <a:srgbClr val="18654D"/>
                </a:solidFill>
                <a:latin typeface="Arial" panose="020B0604020202020204" pitchFamily="34" charset="0"/>
                <a:cs typeface="Arial" panose="020B0604020202020204" pitchFamily="34" charset="0"/>
                <a:hlinkClick r:id="rId3"/>
              </a:rPr>
              <a:t>Inclusive curriculum </a:t>
            </a:r>
            <a:r>
              <a:rPr lang="en-GB" sz="2000" dirty="0">
                <a:solidFill>
                  <a:srgbClr val="18654D"/>
                </a:solidFill>
                <a:latin typeface="Arial" panose="020B0604020202020204" pitchFamily="34" charset="0"/>
                <a:cs typeface="Arial" panose="020B0604020202020204" pitchFamily="34" charset="0"/>
              </a:rPr>
              <a:t>approach was a helpful practical framework to start with:</a:t>
            </a:r>
          </a:p>
          <a:p>
            <a:pPr marL="0" indent="0">
              <a:lnSpc>
                <a:spcPct val="107000"/>
              </a:lnSpc>
              <a:spcAft>
                <a:spcPts val="800"/>
              </a:spcAft>
              <a:buNone/>
            </a:pPr>
            <a:endParaRPr lang="en-GB" sz="5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7200"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lgn="r">
              <a:buNone/>
            </a:pPr>
            <a:endParaRPr lang="en-GB" sz="1600"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normAutofit/>
          </a:bodyPr>
          <a:lstStyle/>
          <a:p>
            <a:r>
              <a:rPr lang="en-GB" sz="4000" dirty="0"/>
              <a:t>Useful Things for Decolonising Training</a:t>
            </a:r>
          </a:p>
        </p:txBody>
      </p:sp>
      <p:graphicFrame>
        <p:nvGraphicFramePr>
          <p:cNvPr id="4" name="Table 3">
            <a:extLst>
              <a:ext uri="{FF2B5EF4-FFF2-40B4-BE49-F238E27FC236}">
                <a16:creationId xmlns:a16="http://schemas.microsoft.com/office/drawing/2014/main" id="{3870BB52-154C-4B34-A72B-11FDD57FC00A}"/>
              </a:ext>
            </a:extLst>
          </p:cNvPr>
          <p:cNvGraphicFramePr>
            <a:graphicFrameLocks noGrp="1"/>
          </p:cNvGraphicFramePr>
          <p:nvPr/>
        </p:nvGraphicFramePr>
        <p:xfrm>
          <a:off x="1803876" y="3018861"/>
          <a:ext cx="8584248" cy="2711659"/>
        </p:xfrm>
        <a:graphic>
          <a:graphicData uri="http://schemas.openxmlformats.org/drawingml/2006/table">
            <a:tbl>
              <a:tblPr firstRow="1" firstCol="1" bandRow="1">
                <a:tableStyleId>{073A0DAA-6AF3-43AB-8588-CEC1D06C72B9}</a:tableStyleId>
              </a:tblPr>
              <a:tblGrid>
                <a:gridCol w="8584248">
                  <a:extLst>
                    <a:ext uri="{9D8B030D-6E8A-4147-A177-3AD203B41FA5}">
                      <a16:colId xmlns:a16="http://schemas.microsoft.com/office/drawing/2014/main" val="2387617619"/>
                    </a:ext>
                  </a:extLst>
                </a:gridCol>
              </a:tblGrid>
              <a:tr h="333939">
                <a:tc>
                  <a:txBody>
                    <a:bodyPr/>
                    <a:lstStyle/>
                    <a:p>
                      <a:pPr marL="0" lvl="0" indent="0" algn="ctr">
                        <a:buFont typeface="+mj-lt"/>
                        <a:buNone/>
                      </a:pPr>
                      <a:r>
                        <a:rPr lang="en-GB" sz="1800" b="0" dirty="0">
                          <a:effectLst/>
                        </a:rPr>
                        <a:t>Co-creation as a way of decolonising the curriculum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1625665064"/>
                  </a:ext>
                </a:extLst>
              </a:tr>
              <a:tr h="365816">
                <a:tc>
                  <a:txBody>
                    <a:bodyPr/>
                    <a:lstStyle/>
                    <a:p>
                      <a:pPr marL="0" lvl="0" indent="0" algn="ctr">
                        <a:buFont typeface="+mj-lt"/>
                        <a:buNone/>
                      </a:pPr>
                      <a:r>
                        <a:rPr lang="en-GB" sz="1800" b="0" dirty="0">
                          <a:effectLst/>
                        </a:rPr>
                        <a:t>Understanding privilege/diversity amongst students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390854516"/>
                  </a:ext>
                </a:extLst>
              </a:tr>
              <a:tr h="36581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GB" sz="1800" b="0" dirty="0">
                          <a:effectLst/>
                        </a:rPr>
                        <a:t>Use demographic data on our current cohort to shape our annual programme of training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318780811"/>
                  </a:ext>
                </a:extLst>
              </a:tr>
              <a:tr h="365816">
                <a:tc>
                  <a:txBody>
                    <a:bodyPr/>
                    <a:lstStyle/>
                    <a:p>
                      <a:pPr marL="0" lvl="0" indent="0" algn="ctr">
                        <a:buFont typeface="+mj-lt"/>
                        <a:buNone/>
                      </a:pPr>
                      <a:r>
                        <a:rPr lang="en-GB" sz="1800" b="0" dirty="0">
                          <a:effectLst/>
                        </a:rPr>
                        <a:t>Enable students to see themselves and their backgrounds reflected in the curriculum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517169056"/>
                  </a:ext>
                </a:extLst>
              </a:tr>
              <a:tr h="36581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GB" sz="1800" b="0" dirty="0">
                          <a:effectLst/>
                        </a:rPr>
                        <a:t>Develop literacies amongst staff</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876892248"/>
                  </a:ext>
                </a:extLst>
              </a:tr>
              <a:tr h="365816">
                <a:tc>
                  <a:txBody>
                    <a:bodyPr/>
                    <a:lstStyle/>
                    <a:p>
                      <a:pPr marL="0" lvl="0" indent="0" algn="ctr">
                        <a:buFont typeface="+mj-lt"/>
                        <a:buNone/>
                      </a:pPr>
                      <a:r>
                        <a:rPr lang="en-GB" sz="1800" b="0" dirty="0">
                          <a:effectLst/>
                        </a:rPr>
                        <a:t>Try to avoid making decisions based on what majority want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720920927"/>
                  </a:ext>
                </a:extLst>
              </a:tr>
              <a:tr h="36581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GB" sz="1800" b="0" dirty="0">
                          <a:effectLst/>
                        </a:rPr>
                        <a:t>Equip students with the skills to positively work in a global and diverse world </a:t>
                      </a:r>
                    </a:p>
                    <a:p>
                      <a:pPr marL="0" lvl="0" indent="0" algn="ctr">
                        <a:buFont typeface="+mj-lt"/>
                        <a:buNone/>
                      </a:pP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4193525781"/>
                  </a:ext>
                </a:extLst>
              </a:tr>
            </a:tbl>
          </a:graphicData>
        </a:graphic>
      </p:graphicFrame>
    </p:spTree>
    <p:extLst>
      <p:ext uri="{BB962C8B-B14F-4D97-AF65-F5344CB8AC3E}">
        <p14:creationId xmlns:p14="http://schemas.microsoft.com/office/powerpoint/2010/main" val="4172408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6E56-7D24-4CAB-BCAB-99D0C7B4282E}"/>
              </a:ext>
            </a:extLst>
          </p:cNvPr>
          <p:cNvSpPr>
            <a:spLocks noGrp="1"/>
          </p:cNvSpPr>
          <p:nvPr>
            <p:ph type="title"/>
          </p:nvPr>
        </p:nvSpPr>
        <p:spPr/>
        <p:txBody>
          <a:bodyPr>
            <a:noAutofit/>
          </a:bodyPr>
          <a:lstStyle/>
          <a:p>
            <a:br>
              <a:rPr lang="en-GB" sz="3200" dirty="0">
                <a:effectLst/>
                <a:latin typeface="Calibri" panose="020F0502020204030204" pitchFamily="34" charset="0"/>
              </a:rPr>
            </a:br>
            <a:r>
              <a:rPr lang="en-GB" sz="3200" dirty="0" err="1">
                <a:effectLst/>
                <a:latin typeface="Calibri" panose="020F0502020204030204" pitchFamily="34" charset="0"/>
              </a:rPr>
              <a:t>Nathalis</a:t>
            </a:r>
            <a:r>
              <a:rPr lang="en-GB" sz="3200" dirty="0">
                <a:effectLst/>
                <a:latin typeface="Calibri" panose="020F0502020204030204" pitchFamily="34" charset="0"/>
              </a:rPr>
              <a:t> Wamba, </a:t>
            </a:r>
            <a:r>
              <a:rPr lang="en-GB" sz="3200" i="1" dirty="0">
                <a:effectLst/>
                <a:latin typeface="Calibri" panose="020F0502020204030204" pitchFamily="34" charset="0"/>
              </a:rPr>
              <a:t>Decolonizing the curriculum (</a:t>
            </a:r>
            <a:r>
              <a:rPr lang="en-GB" sz="3200" dirty="0">
                <a:effectLst/>
                <a:latin typeface="Calibri" panose="020F0502020204030204" pitchFamily="34" charset="0"/>
              </a:rPr>
              <a:t>2021)</a:t>
            </a:r>
            <a:br>
              <a:rPr lang="en-GB" sz="3200" dirty="0">
                <a:effectLst/>
                <a:latin typeface="Calibri" panose="020F0502020204030204" pitchFamily="34" charset="0"/>
              </a:rPr>
            </a:br>
            <a:endParaRPr lang="en-GB" sz="3200" dirty="0"/>
          </a:p>
        </p:txBody>
      </p:sp>
      <p:sp>
        <p:nvSpPr>
          <p:cNvPr id="3" name="Content Placeholder 2">
            <a:extLst>
              <a:ext uri="{FF2B5EF4-FFF2-40B4-BE49-F238E27FC236}">
                <a16:creationId xmlns:a16="http://schemas.microsoft.com/office/drawing/2014/main" id="{0C9CE3B0-8F21-4532-9189-356F0F27B225}"/>
              </a:ext>
            </a:extLst>
          </p:cNvPr>
          <p:cNvSpPr>
            <a:spLocks noGrp="1"/>
          </p:cNvSpPr>
          <p:nvPr>
            <p:ph idx="1"/>
          </p:nvPr>
        </p:nvSpPr>
        <p:spPr/>
        <p:txBody>
          <a:bodyPr/>
          <a:lstStyle/>
          <a:p>
            <a:pPr marL="0" indent="0">
              <a:buNone/>
            </a:pPr>
            <a:r>
              <a:rPr lang="en-GB" sz="2400" b="1" dirty="0">
                <a:effectLst/>
                <a:cs typeface="Arial" panose="020B0604020202020204" pitchFamily="34" charset="0"/>
              </a:rPr>
              <a:t>I suggest that we begin with the decolonization of ourselves</a:t>
            </a:r>
            <a:r>
              <a:rPr lang="en-GB" sz="2400" dirty="0">
                <a:effectLst/>
                <a:cs typeface="Arial" panose="020B0604020202020204" pitchFamily="34" charset="0"/>
              </a:rPr>
              <a:t>. To the proponents of decolonization, let's start with the process of </a:t>
            </a:r>
            <a:r>
              <a:rPr lang="en-GB" sz="2400" b="1" dirty="0">
                <a:effectLst/>
                <a:cs typeface="Arial" panose="020B0604020202020204" pitchFamily="34" charset="0"/>
              </a:rPr>
              <a:t>decolonizing our own minds</a:t>
            </a:r>
            <a:r>
              <a:rPr lang="en-GB" sz="2400" dirty="0">
                <a:effectLst/>
                <a:cs typeface="Arial" panose="020B0604020202020204" pitchFamily="34" charset="0"/>
              </a:rPr>
              <a:t>. This requires us to challenge, interrogate and purge ourselves of the servitude knowledge that we have acquired in western or westernized institutions and seek deep down and acknowledge our complicity with what gives us status.</a:t>
            </a:r>
          </a:p>
          <a:p>
            <a:pPr marL="0" indent="0">
              <a:buNone/>
            </a:pPr>
            <a:endParaRPr lang="en-GB" sz="2400" dirty="0">
              <a:latin typeface="Arial" panose="020B0604020202020204" pitchFamily="34" charset="0"/>
              <a:cs typeface="Arial" panose="020B0604020202020204" pitchFamily="34" charset="0"/>
            </a:endParaRPr>
          </a:p>
          <a:p>
            <a:pPr marL="0" indent="0">
              <a:buNone/>
            </a:pPr>
            <a:r>
              <a:rPr lang="en-GB" sz="2400" dirty="0">
                <a:solidFill>
                  <a:srgbClr val="18654D"/>
                </a:solidFill>
                <a:latin typeface="Arial" panose="020B0604020202020204" pitchFamily="34" charset="0"/>
                <a:cs typeface="Arial" panose="020B0604020202020204" pitchFamily="34" charset="0"/>
              </a:rPr>
              <a:t>So how did the </a:t>
            </a:r>
            <a:r>
              <a:rPr lang="en-GB" sz="2400" dirty="0" err="1">
                <a:solidFill>
                  <a:srgbClr val="18654D"/>
                </a:solidFill>
                <a:latin typeface="Arial" panose="020B0604020202020204" pitchFamily="34" charset="0"/>
                <a:cs typeface="Arial" panose="020B0604020202020204" pitchFamily="34" charset="0"/>
              </a:rPr>
              <a:t>DecolT</a:t>
            </a:r>
            <a:r>
              <a:rPr lang="en-GB" sz="2400" dirty="0">
                <a:solidFill>
                  <a:srgbClr val="18654D"/>
                </a:solidFill>
                <a:latin typeface="Arial" panose="020B0604020202020204" pitchFamily="34" charset="0"/>
                <a:cs typeface="Arial" panose="020B0604020202020204" pitchFamily="34" charset="0"/>
              </a:rPr>
              <a:t> trainers try to do this?  </a:t>
            </a:r>
          </a:p>
          <a:p>
            <a:pPr marL="0" indent="0">
              <a:buNone/>
            </a:pPr>
            <a:endParaRPr lang="en-GB" dirty="0"/>
          </a:p>
        </p:txBody>
      </p:sp>
    </p:spTree>
    <p:extLst>
      <p:ext uri="{BB962C8B-B14F-4D97-AF65-F5344CB8AC3E}">
        <p14:creationId xmlns:p14="http://schemas.microsoft.com/office/powerpoint/2010/main" val="3132385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p:txBody>
          <a:bodyPr>
            <a:normAutofit/>
          </a:bodyPr>
          <a:lstStyle/>
          <a:p>
            <a:pPr marL="0" indent="0">
              <a:buNone/>
            </a:pPr>
            <a:endParaRPr lang="en-GB" dirty="0"/>
          </a:p>
          <a:p>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lstStyle/>
          <a:p>
            <a:r>
              <a:rPr lang="en-GB" dirty="0"/>
              <a:t>Developing cultural awareness </a:t>
            </a:r>
          </a:p>
        </p:txBody>
      </p:sp>
      <p:pic>
        <p:nvPicPr>
          <p:cNvPr id="2050" name="Picture 2" descr="Saturday Night Live 47: Is SNL on this week and who is hosting?">
            <a:extLst>
              <a:ext uri="{FF2B5EF4-FFF2-40B4-BE49-F238E27FC236}">
                <a16:creationId xmlns:a16="http://schemas.microsoft.com/office/drawing/2014/main" id="{DFAEFC37-BF85-42E1-B7B9-5063E2D7F1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8240" y="3974131"/>
            <a:ext cx="3947302" cy="26315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rl, Woman, Other (Paperback)">
            <a:extLst>
              <a:ext uri="{FF2B5EF4-FFF2-40B4-BE49-F238E27FC236}">
                <a16:creationId xmlns:a16="http://schemas.microsoft.com/office/drawing/2014/main" id="{4BA8CBAB-ADA0-4EC5-B48B-15488DC8F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452" y="3544911"/>
            <a:ext cx="1706329" cy="2615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ify is offering 3-month free Premium plan, but there's a catch |  Technology News,The Indian Express">
            <a:extLst>
              <a:ext uri="{FF2B5EF4-FFF2-40B4-BE49-F238E27FC236}">
                <a16:creationId xmlns:a16="http://schemas.microsoft.com/office/drawing/2014/main" id="{2223B66E-0CF1-4785-87E4-5510658BC0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945" t="17118" r="60011" b="29453"/>
          <a:stretch/>
        </p:blipFill>
        <p:spPr bwMode="auto">
          <a:xfrm>
            <a:off x="6861284" y="2770343"/>
            <a:ext cx="913323" cy="9671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123A52-EE52-46B0-AFED-32173BB1CBFA}"/>
              </a:ext>
            </a:extLst>
          </p:cNvPr>
          <p:cNvPicPr>
            <a:picLocks noChangeAspect="1"/>
          </p:cNvPicPr>
          <p:nvPr/>
        </p:nvPicPr>
        <p:blipFill>
          <a:blip r:embed="rId5"/>
          <a:stretch>
            <a:fillRect/>
          </a:stretch>
        </p:blipFill>
        <p:spPr>
          <a:xfrm>
            <a:off x="2705207" y="3934637"/>
            <a:ext cx="1830877" cy="2615064"/>
          </a:xfrm>
          <a:prstGeom prst="rect">
            <a:avLst/>
          </a:prstGeom>
        </p:spPr>
      </p:pic>
      <p:pic>
        <p:nvPicPr>
          <p:cNvPr id="2056" name="Picture 8" descr="Dear White People Season 4 Subtitles (2021) | English Sub - Dramacool">
            <a:extLst>
              <a:ext uri="{FF2B5EF4-FFF2-40B4-BE49-F238E27FC236}">
                <a16:creationId xmlns:a16="http://schemas.microsoft.com/office/drawing/2014/main" id="{CA18C9C7-F441-44BA-BB3D-EC12B2A297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846" y="3429000"/>
            <a:ext cx="1844040" cy="27309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onkhe @ Home: Do black lives still matter in HE? | Wonkhe">
            <a:extLst>
              <a:ext uri="{FF2B5EF4-FFF2-40B4-BE49-F238E27FC236}">
                <a16:creationId xmlns:a16="http://schemas.microsoft.com/office/drawing/2014/main" id="{4160261D-377E-4E2E-8C96-127A066A57F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9565" y="1927328"/>
            <a:ext cx="3465977" cy="1810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28CE8AA-2EB8-4CEB-9941-1017781DE9ED}"/>
              </a:ext>
            </a:extLst>
          </p:cNvPr>
          <p:cNvPicPr>
            <a:picLocks noChangeAspect="1"/>
          </p:cNvPicPr>
          <p:nvPr/>
        </p:nvPicPr>
        <p:blipFill>
          <a:blip r:embed="rId8"/>
          <a:stretch>
            <a:fillRect/>
          </a:stretch>
        </p:blipFill>
        <p:spPr>
          <a:xfrm>
            <a:off x="1584242" y="2294094"/>
            <a:ext cx="4818001" cy="622093"/>
          </a:xfrm>
          <a:prstGeom prst="rect">
            <a:avLst/>
          </a:prstGeom>
        </p:spPr>
      </p:pic>
      <p:pic>
        <p:nvPicPr>
          <p:cNvPr id="9" name="Picture 8">
            <a:extLst>
              <a:ext uri="{FF2B5EF4-FFF2-40B4-BE49-F238E27FC236}">
                <a16:creationId xmlns:a16="http://schemas.microsoft.com/office/drawing/2014/main" id="{F98E8B27-F324-46A3-9844-39275F2730A2}"/>
              </a:ext>
            </a:extLst>
          </p:cNvPr>
          <p:cNvPicPr>
            <a:picLocks noChangeAspect="1"/>
          </p:cNvPicPr>
          <p:nvPr/>
        </p:nvPicPr>
        <p:blipFill>
          <a:blip r:embed="rId9"/>
          <a:stretch>
            <a:fillRect/>
          </a:stretch>
        </p:blipFill>
        <p:spPr>
          <a:xfrm>
            <a:off x="361949" y="2294094"/>
            <a:ext cx="1292661" cy="638149"/>
          </a:xfrm>
          <a:prstGeom prst="rect">
            <a:avLst/>
          </a:prstGeom>
        </p:spPr>
      </p:pic>
    </p:spTree>
    <p:extLst>
      <p:ext uri="{BB962C8B-B14F-4D97-AF65-F5344CB8AC3E}">
        <p14:creationId xmlns:p14="http://schemas.microsoft.com/office/powerpoint/2010/main" val="30832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a:xfrm>
            <a:off x="831852" y="2092327"/>
            <a:ext cx="6003058" cy="4441638"/>
          </a:xfrm>
        </p:spPr>
        <p:txBody>
          <a:bodyPr>
            <a:normAutofit/>
          </a:bodyPr>
          <a:lstStyle/>
          <a:p>
            <a:pPr>
              <a:lnSpc>
                <a:spcPct val="107000"/>
              </a:lnSpc>
              <a:spcAft>
                <a:spcPts val="800"/>
              </a:spcAft>
            </a:pPr>
            <a:r>
              <a:rPr lang="en-GB" sz="1800" dirty="0">
                <a:ea typeface="Calibri" panose="020F0502020204030204" pitchFamily="34" charset="0"/>
              </a:rPr>
              <a:t>This needs to be </a:t>
            </a:r>
            <a:r>
              <a:rPr lang="en-GB" sz="1800" b="1" dirty="0">
                <a:ea typeface="Calibri" panose="020F0502020204030204" pitchFamily="34" charset="0"/>
              </a:rPr>
              <a:t>learnt</a:t>
            </a:r>
            <a:r>
              <a:rPr lang="en-GB" sz="1800" dirty="0">
                <a:ea typeface="Calibri" panose="020F0502020204030204" pitchFamily="34" charset="0"/>
              </a:rPr>
              <a:t> and requires practice</a:t>
            </a:r>
          </a:p>
          <a:p>
            <a:pPr>
              <a:lnSpc>
                <a:spcPct val="107000"/>
              </a:lnSpc>
              <a:spcAft>
                <a:spcPts val="800"/>
              </a:spcAft>
            </a:pPr>
            <a:r>
              <a:rPr lang="en-GB" sz="1800" dirty="0">
                <a:ea typeface="Calibri" panose="020F0502020204030204" pitchFamily="34" charset="0"/>
              </a:rPr>
              <a:t>B</a:t>
            </a:r>
            <a:r>
              <a:rPr lang="en-GB" sz="1800" dirty="0">
                <a:effectLst/>
                <a:ea typeface="Calibri" panose="020F0502020204030204" pitchFamily="34" charset="0"/>
              </a:rPr>
              <a:t>eing open to receiving critical feedback - it hurts but it gets easier!</a:t>
            </a:r>
          </a:p>
          <a:p>
            <a:pPr>
              <a:lnSpc>
                <a:spcPct val="107000"/>
              </a:lnSpc>
              <a:spcAft>
                <a:spcPts val="800"/>
              </a:spcAft>
            </a:pPr>
            <a:r>
              <a:rPr lang="en-GB" sz="1800" dirty="0">
                <a:effectLst/>
                <a:ea typeface="Calibri" panose="020F0502020204030204" pitchFamily="34" charset="0"/>
              </a:rPr>
              <a:t>Putting ourselves in 'brave spaces’ rather than ‘safe spaces’</a:t>
            </a:r>
            <a:endParaRPr lang="en-GB" sz="1800" dirty="0"/>
          </a:p>
          <a:p>
            <a:endParaRPr lang="en-GB" dirty="0"/>
          </a:p>
          <a:p>
            <a:endParaRPr lang="en-GB" dirty="0"/>
          </a:p>
          <a:p>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lstStyle/>
          <a:p>
            <a:r>
              <a:rPr lang="en-GB" dirty="0"/>
              <a:t>Practicing challenging conversation</a:t>
            </a:r>
          </a:p>
        </p:txBody>
      </p:sp>
      <p:pic>
        <p:nvPicPr>
          <p:cNvPr id="1026" name="Picture 2" descr="Did We Learn Sign Language Before We Learned to Speak? | Mind Matters">
            <a:extLst>
              <a:ext uri="{FF2B5EF4-FFF2-40B4-BE49-F238E27FC236}">
                <a16:creationId xmlns:a16="http://schemas.microsoft.com/office/drawing/2014/main" id="{BEFE5952-FA26-B7DB-05D5-F61E6AA84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9620" y="3475892"/>
            <a:ext cx="5072380" cy="338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12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a:xfrm>
            <a:off x="831852" y="2092327"/>
            <a:ext cx="5460092" cy="4441638"/>
          </a:xfrm>
        </p:spPr>
        <p:txBody>
          <a:bodyPr>
            <a:normAutofit/>
          </a:bodyPr>
          <a:lstStyle/>
          <a:p>
            <a:pPr marL="0" indent="0">
              <a:lnSpc>
                <a:spcPct val="107000"/>
              </a:lnSpc>
              <a:spcAft>
                <a:spcPts val="800"/>
              </a:spcAft>
              <a:buNone/>
            </a:pPr>
            <a:endParaRPr lang="en-GB" sz="1800" dirty="0">
              <a:ea typeface="Calibri" panose="020F0502020204030204" pitchFamily="34" charset="0"/>
            </a:endParaRPr>
          </a:p>
          <a:p>
            <a:pPr marL="0" indent="0">
              <a:lnSpc>
                <a:spcPct val="107000"/>
              </a:lnSpc>
              <a:spcAft>
                <a:spcPts val="800"/>
              </a:spcAft>
              <a:buNone/>
            </a:pPr>
            <a:r>
              <a:rPr lang="en-GB" sz="1800" dirty="0">
                <a:ea typeface="Calibri" panose="020F0502020204030204" pitchFamily="34" charset="0"/>
              </a:rPr>
              <a:t>Neelam</a:t>
            </a:r>
            <a:r>
              <a:rPr lang="en-GB" sz="1800" dirty="0">
                <a:effectLst/>
                <a:ea typeface="Calibri" panose="020F0502020204030204" pitchFamily="34" charset="0"/>
              </a:rPr>
              <a:t> used a self-reflective diary </a:t>
            </a:r>
            <a:r>
              <a:rPr lang="en-GB" sz="1800" dirty="0">
                <a:ea typeface="Calibri" panose="020F0502020204030204" pitchFamily="34" charset="0"/>
              </a:rPr>
              <a:t>to reflect</a:t>
            </a:r>
            <a:r>
              <a:rPr lang="en-GB" sz="1800" dirty="0">
                <a:effectLst/>
                <a:ea typeface="Calibri" panose="020F0502020204030204" pitchFamily="34" charset="0"/>
              </a:rPr>
              <a:t> on what was happening </a:t>
            </a:r>
            <a:r>
              <a:rPr lang="en-GB" sz="1800" dirty="0">
                <a:ea typeface="Calibri" panose="020F0502020204030204" pitchFamily="34" charset="0"/>
              </a:rPr>
              <a:t>in her</a:t>
            </a:r>
            <a:r>
              <a:rPr lang="en-GB" sz="1800" dirty="0">
                <a:effectLst/>
                <a:ea typeface="Calibri" panose="020F0502020204030204" pitchFamily="34" charset="0"/>
              </a:rPr>
              <a:t> own training</a:t>
            </a:r>
            <a:r>
              <a:rPr lang="en-GB" sz="1800" dirty="0">
                <a:ea typeface="Calibri" panose="020F0502020204030204" pitchFamily="34" charset="0"/>
              </a:rPr>
              <a:t> and</a:t>
            </a:r>
            <a:r>
              <a:rPr lang="en-GB" sz="1800" dirty="0">
                <a:effectLst/>
                <a:ea typeface="Calibri" panose="020F0502020204030204" pitchFamily="34" charset="0"/>
              </a:rPr>
              <a:t> elsewhere in the HE environment.</a:t>
            </a:r>
            <a:endParaRPr lang="en-GB" sz="1800" dirty="0">
              <a:ea typeface="Calibri" panose="020F0502020204030204" pitchFamily="34" charset="0"/>
            </a:endParaRPr>
          </a:p>
          <a:p>
            <a:pPr marL="0" indent="0">
              <a:lnSpc>
                <a:spcPct val="107000"/>
              </a:lnSpc>
              <a:spcAft>
                <a:spcPts val="800"/>
              </a:spcAft>
              <a:buNone/>
            </a:pPr>
            <a:r>
              <a:rPr lang="en-GB" sz="1800" dirty="0">
                <a:effectLst/>
                <a:ea typeface="Calibri" panose="020F0502020204030204" pitchFamily="34" charset="0"/>
              </a:rPr>
              <a:t>Staff partners foun</a:t>
            </a:r>
            <a:r>
              <a:rPr lang="en-GB" sz="1800" dirty="0">
                <a:ea typeface="Calibri" panose="020F0502020204030204" pitchFamily="34" charset="0"/>
              </a:rPr>
              <a:t>d keeping diaries a valuable method for psychologically safe and honest self-critique. </a:t>
            </a:r>
          </a:p>
          <a:p>
            <a:pPr marL="0" indent="0">
              <a:lnSpc>
                <a:spcPct val="107000"/>
              </a:lnSpc>
              <a:spcAft>
                <a:spcPts val="800"/>
              </a:spcAft>
              <a:buNone/>
            </a:pPr>
            <a:r>
              <a:rPr lang="en-GB" sz="1800" dirty="0">
                <a:ea typeface="Calibri" panose="020F0502020204030204" pitchFamily="34" charset="0"/>
              </a:rPr>
              <a:t>Student partners felt this was useful for holding on to their personal voice and perspectives.</a:t>
            </a:r>
            <a:endParaRPr lang="en-GB" sz="1800" dirty="0">
              <a:effectLst/>
              <a:ea typeface="Calibri" panose="020F0502020204030204" pitchFamily="34" charset="0"/>
            </a:endParaRPr>
          </a:p>
          <a:p>
            <a:pPr marL="0" indent="0">
              <a:buNone/>
            </a:pPr>
            <a:endParaRPr lang="en-GB" sz="7200" dirty="0"/>
          </a:p>
          <a:p>
            <a:endParaRPr lang="en-GB" dirty="0"/>
          </a:p>
          <a:p>
            <a:endParaRPr lang="en-GB" dirty="0"/>
          </a:p>
          <a:p>
            <a:endParaRPr lang="en-GB" dirty="0"/>
          </a:p>
          <a:p>
            <a:endParaRPr lang="en-GB" dirty="0"/>
          </a:p>
          <a:p>
            <a:endParaRPr lang="en-GB" dirty="0"/>
          </a:p>
          <a:p>
            <a:endParaRPr lang="en-GB" dirty="0"/>
          </a:p>
          <a:p>
            <a:endParaRPr lang="en-GB" dirty="0"/>
          </a:p>
          <a:p>
            <a:pPr marL="0" indent="0" algn="r">
              <a:buNone/>
            </a:pPr>
            <a:endParaRPr lang="en-GB" sz="1600"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lstStyle/>
          <a:p>
            <a:r>
              <a:rPr lang="en-GB" dirty="0"/>
              <a:t>Self-reflective diaries</a:t>
            </a:r>
          </a:p>
        </p:txBody>
      </p:sp>
      <p:pic>
        <p:nvPicPr>
          <p:cNvPr id="5" name="Picture 4" descr="A picture of a diary">
            <a:extLst>
              <a:ext uri="{FF2B5EF4-FFF2-40B4-BE49-F238E27FC236}">
                <a16:creationId xmlns:a16="http://schemas.microsoft.com/office/drawing/2014/main" id="{C7B8C0E4-3422-423C-9F84-2DB0A78AB62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42945" y="2582409"/>
            <a:ext cx="5191836" cy="3461656"/>
          </a:xfrm>
          <a:prstGeom prst="rect">
            <a:avLst/>
          </a:prstGeom>
        </p:spPr>
      </p:pic>
    </p:spTree>
    <p:extLst>
      <p:ext uri="{BB962C8B-B14F-4D97-AF65-F5344CB8AC3E}">
        <p14:creationId xmlns:p14="http://schemas.microsoft.com/office/powerpoint/2010/main" val="95984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erson sitting on a ledge">
            <a:extLst>
              <a:ext uri="{FF2B5EF4-FFF2-40B4-BE49-F238E27FC236}">
                <a16:creationId xmlns:a16="http://schemas.microsoft.com/office/drawing/2014/main" id="{5CCFD574-4B5E-4891-D59B-35DA59C2CF5D}"/>
              </a:ext>
            </a:extLst>
          </p:cNvPr>
          <p:cNvPicPr>
            <a:picLocks noChangeAspect="1"/>
          </p:cNvPicPr>
          <p:nvPr/>
        </p:nvPicPr>
        <p:blipFill rotWithShape="1">
          <a:blip r:embed="rId3">
            <a:extLst>
              <a:ext uri="{28A0092B-C50C-407E-A947-70E740481C1C}">
                <a14:useLocalDpi xmlns:a14="http://schemas.microsoft.com/office/drawing/2010/main" val="0"/>
              </a:ext>
            </a:extLst>
          </a:blip>
          <a:srcRect l="44546" r="2795" b="-2"/>
          <a:stretch/>
        </p:blipFill>
        <p:spPr>
          <a:xfrm>
            <a:off x="-1" y="-2"/>
            <a:ext cx="5410198" cy="6858002"/>
          </a:xfrm>
          <a:prstGeom prst="rect">
            <a:avLst/>
          </a:prstGeom>
        </p:spPr>
      </p:pic>
      <p:sp useBgFill="1">
        <p:nvSpPr>
          <p:cNvPr id="21" name="Rectangle 2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1D43DD8-D34A-DD5B-657E-A22BD50662A4}"/>
              </a:ext>
            </a:extLst>
          </p:cNvPr>
          <p:cNvSpPr>
            <a:spLocks noGrp="1"/>
          </p:cNvSpPr>
          <p:nvPr>
            <p:ph type="title"/>
          </p:nvPr>
        </p:nvSpPr>
        <p:spPr>
          <a:xfrm>
            <a:off x="6115317" y="405685"/>
            <a:ext cx="5464968" cy="1559301"/>
          </a:xfrm>
        </p:spPr>
        <p:txBody>
          <a:bodyPr vert="horz" lIns="91440" tIns="45720" rIns="91440" bIns="45720" rtlCol="0" anchor="ctr">
            <a:normAutofit/>
          </a:bodyPr>
          <a:lstStyle/>
          <a:p>
            <a:pPr defTabSz="914400"/>
            <a:r>
              <a:rPr lang="en-US" sz="4000"/>
              <a:t>General tips on how to ‘Decolonise’</a:t>
            </a:r>
          </a:p>
        </p:txBody>
      </p:sp>
      <p:sp>
        <p:nvSpPr>
          <p:cNvPr id="5" name="Text Placeholder 4">
            <a:extLst>
              <a:ext uri="{FF2B5EF4-FFF2-40B4-BE49-F238E27FC236}">
                <a16:creationId xmlns:a16="http://schemas.microsoft.com/office/drawing/2014/main" id="{32FF5542-C61A-3E01-F3D2-DA313E00DBC0}"/>
              </a:ext>
            </a:extLst>
          </p:cNvPr>
          <p:cNvSpPr>
            <a:spLocks noGrp="1"/>
          </p:cNvSpPr>
          <p:nvPr>
            <p:ph type="body" sz="quarter" idx="12"/>
          </p:nvPr>
        </p:nvSpPr>
        <p:spPr>
          <a:xfrm>
            <a:off x="6115317" y="2743200"/>
            <a:ext cx="5247340" cy="3496878"/>
          </a:xfrm>
        </p:spPr>
        <p:txBody>
          <a:bodyPr vert="horz" lIns="91440" tIns="45720" rIns="91440" bIns="45720" rtlCol="0" anchor="ctr">
            <a:normAutofit/>
          </a:bodyPr>
          <a:lstStyle/>
          <a:p>
            <a:pPr marL="0" indent="0">
              <a:buNone/>
            </a:pPr>
            <a:r>
              <a:rPr lang="en-US" sz="1800" dirty="0"/>
              <a:t>How might a researcher training workshop reinforce white-centric thinking?</a:t>
            </a:r>
          </a:p>
          <a:p>
            <a:pPr marL="0"/>
            <a:endParaRPr lang="en-US" sz="1800" dirty="0"/>
          </a:p>
          <a:p>
            <a:pPr marL="0" indent="0">
              <a:buNone/>
            </a:pPr>
            <a:r>
              <a:rPr lang="en-US" sz="1800" dirty="0"/>
              <a:t>How might it exclude an ethnic minority person?</a:t>
            </a:r>
          </a:p>
          <a:p>
            <a:pPr marL="0"/>
            <a:endParaRPr lang="en-US" sz="2000" dirty="0">
              <a:solidFill>
                <a:schemeClr val="tx1"/>
              </a:solidFill>
              <a:latin typeface="+mn-lt"/>
              <a:cs typeface="+mn-cs"/>
            </a:endParaRPr>
          </a:p>
          <a:p>
            <a:pPr marL="0"/>
            <a:endParaRPr lang="en-US" sz="2000" dirty="0">
              <a:solidFill>
                <a:schemeClr val="tx1"/>
              </a:solidFill>
              <a:latin typeface="+mn-lt"/>
              <a:cs typeface="+mn-cs"/>
            </a:endParaRPr>
          </a:p>
        </p:txBody>
      </p:sp>
    </p:spTree>
    <p:extLst>
      <p:ext uri="{BB962C8B-B14F-4D97-AF65-F5344CB8AC3E}">
        <p14:creationId xmlns:p14="http://schemas.microsoft.com/office/powerpoint/2010/main" val="3303734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FF5542-C61A-3E01-F3D2-DA313E00DBC0}"/>
              </a:ext>
            </a:extLst>
          </p:cNvPr>
          <p:cNvSpPr>
            <a:spLocks noGrp="1"/>
          </p:cNvSpPr>
          <p:nvPr>
            <p:ph type="body" sz="quarter" idx="12"/>
          </p:nvPr>
        </p:nvSpPr>
        <p:spPr/>
        <p:txBody>
          <a:bodyPr>
            <a:normAutofit/>
          </a:bodyPr>
          <a:lstStyle/>
          <a:p>
            <a:pPr marL="0" indent="0">
              <a:buNone/>
            </a:pPr>
            <a:endParaRPr lang="en-GB" sz="2000" dirty="0"/>
          </a:p>
          <a:p>
            <a:pPr marL="0" indent="0">
              <a:buNone/>
            </a:pPr>
            <a:endParaRPr lang="en-GB" sz="2000" dirty="0"/>
          </a:p>
        </p:txBody>
      </p:sp>
      <p:sp>
        <p:nvSpPr>
          <p:cNvPr id="4" name="Title 3">
            <a:extLst>
              <a:ext uri="{FF2B5EF4-FFF2-40B4-BE49-F238E27FC236}">
                <a16:creationId xmlns:a16="http://schemas.microsoft.com/office/drawing/2014/main" id="{31D43DD8-D34A-DD5B-657E-A22BD50662A4}"/>
              </a:ext>
            </a:extLst>
          </p:cNvPr>
          <p:cNvSpPr>
            <a:spLocks noGrp="1"/>
          </p:cNvSpPr>
          <p:nvPr>
            <p:ph type="title"/>
          </p:nvPr>
        </p:nvSpPr>
        <p:spPr/>
        <p:txBody>
          <a:bodyPr>
            <a:normAutofit/>
          </a:bodyPr>
          <a:lstStyle/>
          <a:p>
            <a:r>
              <a:rPr lang="en-GB" sz="4000" dirty="0"/>
              <a:t>Observations in the training room</a:t>
            </a:r>
          </a:p>
        </p:txBody>
      </p:sp>
      <p:graphicFrame>
        <p:nvGraphicFramePr>
          <p:cNvPr id="2" name="Diagram 1">
            <a:extLst>
              <a:ext uri="{FF2B5EF4-FFF2-40B4-BE49-F238E27FC236}">
                <a16:creationId xmlns:a16="http://schemas.microsoft.com/office/drawing/2014/main" id="{5199C81D-250D-BDA3-A731-1C50FE4B5765}"/>
              </a:ext>
            </a:extLst>
          </p:cNvPr>
          <p:cNvGraphicFramePr/>
          <p:nvPr>
            <p:extLst>
              <p:ext uri="{D42A27DB-BD31-4B8C-83A1-F6EECF244321}">
                <p14:modId xmlns:p14="http://schemas.microsoft.com/office/powerpoint/2010/main" val="2302068527"/>
              </p:ext>
            </p:extLst>
          </p:nvPr>
        </p:nvGraphicFramePr>
        <p:xfrm>
          <a:off x="1972293" y="2375181"/>
          <a:ext cx="8007929" cy="353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9859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p:txBody>
          <a:bodyPr>
            <a:normAutofit fontScale="85000" lnSpcReduction="20000"/>
          </a:bodyPr>
          <a:lstStyle/>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Can I identify some alternative </a:t>
            </a:r>
            <a:r>
              <a:rPr lang="en-GB" sz="1800" b="1" dirty="0">
                <a:effectLst/>
                <a:latin typeface="Calibri" panose="020F0502020204030204" pitchFamily="34" charset="0"/>
                <a:ea typeface="Times New Roman" panose="02020603050405020304" pitchFamily="18" charset="0"/>
              </a:rPr>
              <a:t>canons</a:t>
            </a:r>
            <a:r>
              <a:rPr lang="en-GB" sz="1800" dirty="0">
                <a:effectLst/>
                <a:latin typeface="Calibri" panose="020F0502020204030204" pitchFamily="34" charset="0"/>
                <a:ea typeface="Times New Roman" panose="02020603050405020304" pitchFamily="18" charset="0"/>
              </a:rPr>
              <a:t> of knowledge that might have been marginalised or dismissed here? </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Is there a range of </a:t>
            </a:r>
            <a:r>
              <a:rPr lang="en-GB" sz="1800" b="1" dirty="0">
                <a:effectLst/>
                <a:latin typeface="Calibri" panose="020F0502020204030204" pitchFamily="34" charset="0"/>
                <a:ea typeface="Times New Roman" panose="02020603050405020304" pitchFamily="18" charset="0"/>
              </a:rPr>
              <a:t>voices</a:t>
            </a:r>
            <a:r>
              <a:rPr lang="en-GB" sz="1800" dirty="0">
                <a:effectLst/>
                <a:latin typeface="Calibri" panose="020F0502020204030204" pitchFamily="34" charset="0"/>
                <a:ea typeface="Times New Roman" panose="02020603050405020304" pitchFamily="18" charset="0"/>
              </a:rPr>
              <a:t> and perspectives </a:t>
            </a:r>
            <a:r>
              <a:rPr lang="en-GB" sz="1800" b="1" dirty="0">
                <a:effectLst/>
                <a:latin typeface="Calibri" panose="020F0502020204030204" pitchFamily="34" charset="0"/>
                <a:ea typeface="Times New Roman" panose="02020603050405020304" pitchFamily="18" charset="0"/>
              </a:rPr>
              <a:t>represented</a:t>
            </a:r>
            <a:r>
              <a:rPr lang="en-GB" sz="1800" dirty="0">
                <a:effectLst/>
                <a:latin typeface="Calibri" panose="020F0502020204030204" pitchFamily="34" charset="0"/>
                <a:ea typeface="Times New Roman" panose="02020603050405020304" pitchFamily="18" charset="0"/>
              </a:rPr>
              <a:t>?</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Who is being presented here as a </a:t>
            </a:r>
            <a:r>
              <a:rPr lang="en-GB" sz="1800" b="1" dirty="0">
                <a:effectLst/>
                <a:latin typeface="Calibri" panose="020F0502020204030204" pitchFamily="34" charset="0"/>
                <a:ea typeface="Times New Roman" panose="02020603050405020304" pitchFamily="18" charset="0"/>
              </a:rPr>
              <a:t>role models for success</a:t>
            </a:r>
            <a:r>
              <a:rPr lang="en-GB" sz="1800" dirty="0">
                <a:effectLst/>
                <a:latin typeface="Calibri" panose="020F0502020204030204" pitchFamily="34" charset="0"/>
                <a:ea typeface="Times New Roman" panose="02020603050405020304" pitchFamily="18" charset="0"/>
              </a:rPr>
              <a:t>? Are they also from ethnic minority backgrounds?</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Can I re-conceptualise this to </a:t>
            </a:r>
            <a:r>
              <a:rPr lang="en-GB" sz="1800" b="1" dirty="0">
                <a:effectLst/>
                <a:latin typeface="Calibri" panose="020F0502020204030204" pitchFamily="34" charset="0"/>
                <a:ea typeface="Times New Roman" panose="02020603050405020304" pitchFamily="18" charset="0"/>
              </a:rPr>
              <a:t>reflect wider global</a:t>
            </a:r>
            <a:r>
              <a:rPr lang="en-GB" sz="1800" dirty="0">
                <a:effectLst/>
                <a:latin typeface="Calibri" panose="020F0502020204030204" pitchFamily="34" charset="0"/>
                <a:ea typeface="Times New Roman" panose="02020603050405020304" pitchFamily="18" charset="0"/>
              </a:rPr>
              <a:t> and historical perspectives?</a:t>
            </a:r>
            <a:endParaRPr lang="en-GB" sz="1800" dirty="0">
              <a:effectLst/>
              <a:latin typeface="Times New Roman" panose="02020603050405020304" pitchFamily="18" charset="0"/>
              <a:ea typeface="Times New Roman" panose="02020603050405020304" pitchFamily="18" charset="0"/>
            </a:endParaRPr>
          </a:p>
          <a:p>
            <a:pPr>
              <a:lnSpc>
                <a:spcPct val="107000"/>
              </a:lnSpc>
              <a:spcAft>
                <a:spcPts val="800"/>
              </a:spcAft>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Do I need to diversify the </a:t>
            </a:r>
            <a:r>
              <a:rPr lang="en-GB" sz="1800" b="1" dirty="0">
                <a:effectLst/>
                <a:latin typeface="Calibri" panose="020F0502020204030204" pitchFamily="34" charset="0"/>
                <a:ea typeface="Times New Roman" panose="02020603050405020304" pitchFamily="18" charset="0"/>
              </a:rPr>
              <a:t>reading list</a:t>
            </a:r>
            <a:r>
              <a:rPr lang="en-GB" sz="1800" dirty="0">
                <a:effectLst/>
                <a:latin typeface="Calibri" panose="020F0502020204030204" pitchFamily="34" charset="0"/>
                <a:ea typeface="Times New Roman" panose="02020603050405020304" pitchFamily="18" charset="0"/>
              </a:rPr>
              <a:t> and citations? </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Have I </a:t>
            </a:r>
            <a:r>
              <a:rPr lang="en-GB" sz="1800" b="1" dirty="0">
                <a:effectLst/>
                <a:latin typeface="Calibri" panose="020F0502020204030204" pitchFamily="34" charset="0"/>
                <a:ea typeface="Times New Roman" panose="02020603050405020304" pitchFamily="18" charset="0"/>
              </a:rPr>
              <a:t>normalised</a:t>
            </a:r>
            <a:r>
              <a:rPr lang="en-GB" sz="1800" dirty="0">
                <a:effectLst/>
                <a:latin typeface="Calibri" panose="020F0502020204030204" pitchFamily="34" charset="0"/>
                <a:ea typeface="Times New Roman" panose="02020603050405020304" pitchFamily="18" charset="0"/>
              </a:rPr>
              <a:t> diversity and difference, or is it an exception/tokenistic?</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Am I </a:t>
            </a:r>
            <a:r>
              <a:rPr lang="en-GB" sz="1800" b="1" dirty="0">
                <a:effectLst/>
                <a:latin typeface="Calibri" panose="020F0502020204030204" pitchFamily="34" charset="0"/>
                <a:ea typeface="Times New Roman" panose="02020603050405020304" pitchFamily="18" charset="0"/>
              </a:rPr>
              <a:t>opening safe channels</a:t>
            </a:r>
            <a:r>
              <a:rPr lang="en-GB" sz="1800" dirty="0">
                <a:effectLst/>
                <a:latin typeface="Calibri" panose="020F0502020204030204" pitchFamily="34" charset="0"/>
                <a:ea typeface="Times New Roman" panose="02020603050405020304" pitchFamily="18" charset="0"/>
              </a:rPr>
              <a:t> for learners to ask questions and provide feedback on the education they receive?</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How can I create </a:t>
            </a:r>
            <a:r>
              <a:rPr lang="en-GB" sz="1800" b="1" dirty="0">
                <a:effectLst/>
                <a:latin typeface="Calibri" panose="020F0502020204030204" pitchFamily="34" charset="0"/>
                <a:ea typeface="Times New Roman" panose="02020603050405020304" pitchFamily="18" charset="0"/>
              </a:rPr>
              <a:t>counter-spaces</a:t>
            </a:r>
            <a:r>
              <a:rPr lang="en-GB" sz="1800" dirty="0">
                <a:effectLst/>
                <a:latin typeface="Calibri" panose="020F0502020204030204" pitchFamily="34" charset="0"/>
                <a:ea typeface="Times New Roman" panose="02020603050405020304" pitchFamily="18" charset="0"/>
              </a:rPr>
              <a:t> within this learning space?</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Have I considered </a:t>
            </a:r>
            <a:r>
              <a:rPr lang="en-GB" sz="1800" b="1" dirty="0">
                <a:effectLst/>
                <a:latin typeface="Calibri" panose="020F0502020204030204" pitchFamily="34" charset="0"/>
                <a:ea typeface="Times New Roman" panose="02020603050405020304" pitchFamily="18" charset="0"/>
              </a:rPr>
              <a:t>linguistic and cultural differences</a:t>
            </a:r>
            <a:r>
              <a:rPr lang="en-GB" sz="1800" dirty="0">
                <a:effectLst/>
                <a:latin typeface="Calibri" panose="020F0502020204030204" pitchFamily="34" charset="0"/>
                <a:ea typeface="Times New Roman" panose="02020603050405020304" pitchFamily="18" charset="0"/>
              </a:rPr>
              <a:t> enough?</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Do the </a:t>
            </a:r>
            <a:r>
              <a:rPr lang="en-GB" sz="1800" b="1" dirty="0">
                <a:effectLst/>
                <a:latin typeface="Calibri" panose="020F0502020204030204" pitchFamily="34" charset="0"/>
                <a:ea typeface="Times New Roman" panose="02020603050405020304" pitchFamily="18" charset="0"/>
              </a:rPr>
              <a:t>topics/examples/case studies</a:t>
            </a:r>
            <a:r>
              <a:rPr lang="en-GB" sz="1800" dirty="0">
                <a:effectLst/>
                <a:latin typeface="Calibri" panose="020F0502020204030204" pitchFamily="34" charset="0"/>
                <a:ea typeface="Times New Roman" panose="02020603050405020304" pitchFamily="18" charset="0"/>
              </a:rPr>
              <a:t> that I use reflect the demographics of the cohort; and am I actively ready to change them from one year to the next?</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Have I removed any potentially </a:t>
            </a:r>
            <a:r>
              <a:rPr lang="en-GB" sz="1800" b="1" dirty="0">
                <a:effectLst/>
                <a:latin typeface="Calibri" panose="020F0502020204030204" pitchFamily="34" charset="0"/>
                <a:ea typeface="Times New Roman" panose="02020603050405020304" pitchFamily="18" charset="0"/>
              </a:rPr>
              <a:t>outdated, stereotyped or offensive content</a:t>
            </a:r>
            <a:r>
              <a:rPr lang="en-GB" sz="1800" dirty="0">
                <a:effectLst/>
                <a:latin typeface="Calibri" panose="020F0502020204030204" pitchFamily="34" charset="0"/>
                <a:ea typeface="Times New Roman" panose="02020603050405020304" pitchFamily="18" charset="0"/>
              </a:rPr>
              <a:t>; do I need to call out prejudice or bias in the content?</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Am I embedding activities that allow </a:t>
            </a:r>
            <a:r>
              <a:rPr lang="en-GB" sz="1800" b="1" dirty="0">
                <a:effectLst/>
                <a:latin typeface="Calibri" panose="020F0502020204030204" pitchFamily="34" charset="0"/>
                <a:ea typeface="Times New Roman" panose="02020603050405020304" pitchFamily="18" charset="0"/>
              </a:rPr>
              <a:t>students to</a:t>
            </a:r>
            <a:r>
              <a:rPr lang="en-GB" sz="1800" dirty="0">
                <a:effectLst/>
                <a:latin typeface="Calibri" panose="020F0502020204030204" pitchFamily="34" charset="0"/>
                <a:ea typeface="Times New Roman" panose="02020603050405020304" pitchFamily="18" charset="0"/>
              </a:rPr>
              <a:t> </a:t>
            </a:r>
            <a:r>
              <a:rPr lang="en-GB" sz="1800" b="1" dirty="0">
                <a:effectLst/>
                <a:latin typeface="Calibri" panose="020F0502020204030204" pitchFamily="34" charset="0"/>
                <a:ea typeface="Times New Roman" panose="02020603050405020304" pitchFamily="18" charset="0"/>
              </a:rPr>
              <a:t>draw on their</a:t>
            </a:r>
            <a:r>
              <a:rPr lang="en-GB" sz="1800" dirty="0">
                <a:effectLst/>
                <a:latin typeface="Calibri" panose="020F0502020204030204" pitchFamily="34" charset="0"/>
                <a:ea typeface="Times New Roman" panose="02020603050405020304" pitchFamily="18" charset="0"/>
              </a:rPr>
              <a:t> </a:t>
            </a:r>
            <a:r>
              <a:rPr lang="en-GB" sz="1800" b="1" dirty="0">
                <a:effectLst/>
                <a:latin typeface="Calibri" panose="020F0502020204030204" pitchFamily="34" charset="0"/>
                <a:ea typeface="Times New Roman" panose="02020603050405020304" pitchFamily="18" charset="0"/>
              </a:rPr>
              <a:t>own heritage and culture</a:t>
            </a:r>
            <a:r>
              <a:rPr lang="en-GB" sz="1800" dirty="0">
                <a:effectLst/>
                <a:latin typeface="Calibri" panose="020F0502020204030204" pitchFamily="34" charset="0"/>
                <a:ea typeface="Times New Roman" panose="02020603050405020304" pitchFamily="18" charset="0"/>
              </a:rPr>
              <a:t> to develop group learning and understanding?</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b="1" dirty="0">
                <a:effectLst/>
                <a:latin typeface="Calibri" panose="020F0502020204030204" pitchFamily="34" charset="0"/>
                <a:ea typeface="Times New Roman" panose="02020603050405020304" pitchFamily="18" charset="0"/>
              </a:rPr>
              <a:t>Reverse Education</a:t>
            </a:r>
            <a:r>
              <a:rPr lang="en-GB" sz="1800" dirty="0">
                <a:effectLst/>
                <a:latin typeface="Calibri" panose="020F0502020204030204" pitchFamily="34" charset="0"/>
                <a:ea typeface="Times New Roman" panose="02020603050405020304" pitchFamily="18" charset="0"/>
              </a:rPr>
              <a:t>: Is there an opportunity here for students to teach the teachers?</a:t>
            </a:r>
            <a:endParaRPr lang="en-GB" sz="1800" dirty="0">
              <a:effectLst/>
              <a:latin typeface="Times New Roman" panose="02020603050405020304" pitchFamily="18" charset="0"/>
              <a:ea typeface="Times New Roman" panose="02020603050405020304" pitchFamily="18" charset="0"/>
            </a:endParaRPr>
          </a:p>
          <a:p>
            <a:endParaRPr lang="en-GB" sz="1800" dirty="0">
              <a:effectLst/>
              <a:latin typeface="Times New Roman" panose="02020603050405020304" pitchFamily="18" charset="0"/>
              <a:ea typeface="Times New Roman" panose="02020603050405020304" pitchFamily="18" charset="0"/>
            </a:endParaRPr>
          </a:p>
          <a:p>
            <a:pPr marL="0" indent="0">
              <a:lnSpc>
                <a:spcPct val="107000"/>
              </a:lnSpc>
              <a:spcAft>
                <a:spcPts val="800"/>
              </a:spcAft>
              <a:buNone/>
            </a:pP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a:p>
            <a:endParaRPr lang="en-GB" dirty="0"/>
          </a:p>
          <a:p>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94583C69-FC39-B2E0-FAA7-123ACF13A26A}"/>
              </a:ext>
            </a:extLst>
          </p:cNvPr>
          <p:cNvSpPr>
            <a:spLocks noGrp="1"/>
          </p:cNvSpPr>
          <p:nvPr>
            <p:ph type="title"/>
          </p:nvPr>
        </p:nvSpPr>
        <p:spPr/>
        <p:txBody>
          <a:bodyPr/>
          <a:lstStyle/>
          <a:p>
            <a:r>
              <a:rPr lang="en-GB" dirty="0"/>
              <a:t>A useful checklist to try out</a:t>
            </a:r>
          </a:p>
        </p:txBody>
      </p:sp>
    </p:spTree>
    <p:extLst>
      <p:ext uri="{BB962C8B-B14F-4D97-AF65-F5344CB8AC3E}">
        <p14:creationId xmlns:p14="http://schemas.microsoft.com/office/powerpoint/2010/main" val="2454660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BE148-A538-81DC-A675-4DE757DEBDC0}"/>
              </a:ext>
            </a:extLst>
          </p:cNvPr>
          <p:cNvSpPr>
            <a:spLocks noGrp="1"/>
          </p:cNvSpPr>
          <p:nvPr>
            <p:ph type="title"/>
          </p:nvPr>
        </p:nvSpPr>
        <p:spPr/>
        <p:txBody>
          <a:bodyPr/>
          <a:lstStyle/>
          <a:p>
            <a:r>
              <a:rPr lang="en-GB" dirty="0"/>
              <a:t>Watch our PGR partners in action!</a:t>
            </a:r>
          </a:p>
        </p:txBody>
      </p:sp>
      <p:sp>
        <p:nvSpPr>
          <p:cNvPr id="6" name="TextBox 5">
            <a:extLst>
              <a:ext uri="{FF2B5EF4-FFF2-40B4-BE49-F238E27FC236}">
                <a16:creationId xmlns:a16="http://schemas.microsoft.com/office/drawing/2014/main" id="{498C8326-E5F9-C91B-31CF-A405C096D5FB}"/>
              </a:ext>
            </a:extLst>
          </p:cNvPr>
          <p:cNvSpPr txBox="1"/>
          <p:nvPr/>
        </p:nvSpPr>
        <p:spPr>
          <a:xfrm>
            <a:off x="997526" y="1439780"/>
            <a:ext cx="10356273" cy="3693319"/>
          </a:xfrm>
          <a:prstGeom prst="rect">
            <a:avLst/>
          </a:prstGeom>
          <a:noFill/>
        </p:spPr>
        <p:txBody>
          <a:bodyPr wrap="square">
            <a:spAutoFit/>
          </a:bodyPr>
          <a:lstStyle/>
          <a:p>
            <a:pPr marL="0" indent="0">
              <a:buNone/>
            </a:pPr>
            <a:endParaRPr lang="en-GB" dirty="0">
              <a:latin typeface="Arial" panose="020B0604020202020204" pitchFamily="34" charset="0"/>
              <a:cs typeface="Arial" panose="020B0604020202020204" pitchFamily="34" charset="0"/>
            </a:endParaRPr>
          </a:p>
          <a:p>
            <a:pPr marL="0" indent="0">
              <a:buNone/>
            </a:pPr>
            <a:endParaRPr lang="en-GB" dirty="0">
              <a:solidFill>
                <a:srgbClr val="18654D"/>
              </a:solidFill>
              <a:latin typeface="Arial" panose="020B0604020202020204" pitchFamily="34" charset="0"/>
              <a:cs typeface="Arial" panose="020B0604020202020204" pitchFamily="34" charset="0"/>
            </a:endParaRPr>
          </a:p>
          <a:p>
            <a:pPr marL="0" indent="0">
              <a:buNone/>
            </a:pPr>
            <a:r>
              <a:rPr lang="en-GB" dirty="0">
                <a:solidFill>
                  <a:srgbClr val="18654D"/>
                </a:solidFill>
                <a:latin typeface="Arial" panose="020B0604020202020204" pitchFamily="34" charset="0"/>
                <a:cs typeface="Arial" panose="020B0604020202020204" pitchFamily="34" charset="0"/>
              </a:rPr>
              <a:t>A short video of three of our PGR partners critiquing the content for the PGR ‘Managing your Supervisory relationship’ workshop.</a:t>
            </a:r>
          </a:p>
          <a:p>
            <a:pPr marL="0" indent="0">
              <a:buNone/>
            </a:pPr>
            <a:endParaRPr lang="en-GB" dirty="0">
              <a:solidFill>
                <a:srgbClr val="18654D"/>
              </a:solidFill>
              <a:latin typeface="Arial" panose="020B0604020202020204" pitchFamily="34" charset="0"/>
              <a:cs typeface="Arial" panose="020B0604020202020204" pitchFamily="34" charset="0"/>
            </a:endParaRPr>
          </a:p>
          <a:p>
            <a:pPr marL="0" indent="0">
              <a:buNone/>
            </a:pPr>
            <a:endParaRPr lang="en-GB" dirty="0">
              <a:solidFill>
                <a:srgbClr val="18654D"/>
              </a:solidFill>
              <a:latin typeface="Arial" panose="020B0604020202020204" pitchFamily="34" charset="0"/>
              <a:cs typeface="Arial" panose="020B0604020202020204" pitchFamily="34" charset="0"/>
            </a:endParaRPr>
          </a:p>
          <a:p>
            <a:pPr marL="0" indent="0">
              <a:buNone/>
            </a:pPr>
            <a:r>
              <a:rPr lang="en-GB" dirty="0">
                <a:solidFill>
                  <a:srgbClr val="18654D"/>
                </a:solidFill>
                <a:latin typeface="Arial" panose="020B0604020202020204" pitchFamily="34" charset="0"/>
                <a:cs typeface="Arial" panose="020B0604020202020204" pitchFamily="34" charset="0"/>
              </a:rPr>
              <a:t>Recommendations made were around:</a:t>
            </a:r>
          </a:p>
          <a:p>
            <a:pPr marL="0" indent="0">
              <a:buNone/>
            </a:pPr>
            <a:endParaRPr lang="en-GB" dirty="0">
              <a:solidFill>
                <a:srgbClr val="18654D"/>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setting expectations</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power dynamics</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culture clash</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conflict resolution</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bias around preferred modes of assertiveness</a:t>
            </a:r>
          </a:p>
        </p:txBody>
      </p:sp>
    </p:spTree>
    <p:extLst>
      <p:ext uri="{BB962C8B-B14F-4D97-AF65-F5344CB8AC3E}">
        <p14:creationId xmlns:p14="http://schemas.microsoft.com/office/powerpoint/2010/main" val="242542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1479" y="165596"/>
            <a:ext cx="10515600" cy="1325563"/>
          </a:xfrm>
        </p:spPr>
        <p:txBody>
          <a:bodyPr/>
          <a:lstStyle/>
          <a:p>
            <a:r>
              <a:rPr lang="en-GB" dirty="0"/>
              <a:t>The ‘</a:t>
            </a:r>
            <a:r>
              <a:rPr lang="en-GB" dirty="0" err="1"/>
              <a:t>DecolT</a:t>
            </a:r>
            <a:r>
              <a:rPr lang="en-GB" dirty="0"/>
              <a:t>’ Team &amp; Contributors</a:t>
            </a:r>
          </a:p>
        </p:txBody>
      </p:sp>
      <p:sp>
        <p:nvSpPr>
          <p:cNvPr id="2" name="TextBox 1">
            <a:extLst>
              <a:ext uri="{FF2B5EF4-FFF2-40B4-BE49-F238E27FC236}">
                <a16:creationId xmlns:a16="http://schemas.microsoft.com/office/drawing/2014/main" id="{B72F2021-49F1-FF36-4EF2-708AA673F96B}"/>
              </a:ext>
            </a:extLst>
          </p:cNvPr>
          <p:cNvSpPr txBox="1"/>
          <p:nvPr/>
        </p:nvSpPr>
        <p:spPr>
          <a:xfrm>
            <a:off x="4816763" y="2719041"/>
            <a:ext cx="6490315" cy="1754326"/>
          </a:xfrm>
          <a:prstGeom prst="rect">
            <a:avLst/>
          </a:prstGeom>
          <a:noFill/>
        </p:spPr>
        <p:txBody>
          <a:bodyPr wrap="square" rtlCol="0">
            <a:spAutoFit/>
          </a:bodyPr>
          <a:lstStyle/>
          <a:p>
            <a:r>
              <a:rPr lang="en-GB" dirty="0">
                <a:solidFill>
                  <a:srgbClr val="18654D"/>
                </a:solidFill>
                <a:latin typeface="Arial" panose="020B0604020202020204" pitchFamily="34" charset="0"/>
                <a:cs typeface="Arial" panose="020B0604020202020204" pitchFamily="34" charset="0"/>
              </a:rPr>
              <a:t>12 paid BAME PGR partners for 3 months co-creation work with staff partners:</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Careers workshop</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Examinations workshop</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Supervisor relationship workshop</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Writing workshop</a:t>
            </a:r>
          </a:p>
        </p:txBody>
      </p:sp>
      <p:pic>
        <p:nvPicPr>
          <p:cNvPr id="9" name="Picture 8" descr="A group of people with different colors">
            <a:extLst>
              <a:ext uri="{FF2B5EF4-FFF2-40B4-BE49-F238E27FC236}">
                <a16:creationId xmlns:a16="http://schemas.microsoft.com/office/drawing/2014/main" id="{7FD89590-F6FC-81F6-B2BC-BF321CCA31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4503" y="2091771"/>
            <a:ext cx="1775229" cy="4438073"/>
          </a:xfrm>
          <a:prstGeom prst="rect">
            <a:avLst/>
          </a:prstGeom>
        </p:spPr>
      </p:pic>
      <p:sp>
        <p:nvSpPr>
          <p:cNvPr id="10" name="TextBox 9">
            <a:extLst>
              <a:ext uri="{FF2B5EF4-FFF2-40B4-BE49-F238E27FC236}">
                <a16:creationId xmlns:a16="http://schemas.microsoft.com/office/drawing/2014/main" id="{660ED393-CDB9-140B-4BB3-B7A7E23308A9}"/>
              </a:ext>
            </a:extLst>
          </p:cNvPr>
          <p:cNvSpPr txBox="1"/>
          <p:nvPr/>
        </p:nvSpPr>
        <p:spPr>
          <a:xfrm>
            <a:off x="4816764" y="4929907"/>
            <a:ext cx="6247476" cy="923330"/>
          </a:xfrm>
          <a:prstGeom prst="rect">
            <a:avLst/>
          </a:prstGeom>
          <a:noFill/>
        </p:spPr>
        <p:txBody>
          <a:bodyPr wrap="square" rtlCol="0">
            <a:spAutoFit/>
          </a:bodyPr>
          <a:lstStyle/>
          <a:p>
            <a:r>
              <a:rPr lang="en-GB" dirty="0">
                <a:solidFill>
                  <a:srgbClr val="18654D"/>
                </a:solidFill>
                <a:latin typeface="Arial" panose="020B0604020202020204" pitchFamily="34" charset="0"/>
                <a:cs typeface="Arial" panose="020B0604020202020204" pitchFamily="34" charset="0"/>
              </a:rPr>
              <a:t>8 paid BAME PGR consultants work for 2 hours with our Director of Doctoral college:</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New supervisor training course</a:t>
            </a:r>
          </a:p>
        </p:txBody>
      </p:sp>
    </p:spTree>
    <p:extLst>
      <p:ext uri="{BB962C8B-B14F-4D97-AF65-F5344CB8AC3E}">
        <p14:creationId xmlns:p14="http://schemas.microsoft.com/office/powerpoint/2010/main" val="3080811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204" y="99311"/>
            <a:ext cx="10515600" cy="1325563"/>
          </a:xfrm>
        </p:spPr>
        <p:txBody>
          <a:bodyPr vert="horz" lIns="91440" tIns="45720" rIns="91440" bIns="45720" rtlCol="0" anchor="ctr">
            <a:normAutofit/>
          </a:bodyPr>
          <a:lstStyle/>
          <a:p>
            <a:pPr defTabSz="914400"/>
            <a:r>
              <a:rPr lang="en-US" sz="4000" dirty="0"/>
              <a:t>Training changes: Writing</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idx="1"/>
          </p:nvPr>
        </p:nvSpPr>
        <p:spPr>
          <a:xfrm>
            <a:off x="838200" y="1825625"/>
            <a:ext cx="5956005" cy="4351338"/>
          </a:xfrm>
        </p:spPr>
        <p:txBody>
          <a:bodyPr vert="horz" lIns="91440" tIns="45720" rIns="91440" bIns="45720" rtlCol="0">
            <a:normAutofit/>
          </a:bodyPr>
          <a:lstStyle/>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Critiquing norms</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Writing examples from a range of disciplines and cultural backgrounds</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Discussing cultural differences in referencing styles</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Discussing inequalities in publishing</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Belonging in the workshop – be yourself and relaxed (ice breaker)</a:t>
            </a:r>
          </a:p>
          <a:p>
            <a:pPr marL="342900" lvl="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Endorsing the freedom to develop your own voice</a:t>
            </a:r>
          </a:p>
          <a:p>
            <a:pPr marL="342900" lvl="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A new framing (‘positionality’) statement when we talk about the academic writing style requirements.</a:t>
            </a:r>
          </a:p>
        </p:txBody>
      </p:sp>
      <p:pic>
        <p:nvPicPr>
          <p:cNvPr id="7" name="Picture 6" descr="A person wearing a purple shirt and silver chain">
            <a:extLst>
              <a:ext uri="{FF2B5EF4-FFF2-40B4-BE49-F238E27FC236}">
                <a16:creationId xmlns:a16="http://schemas.microsoft.com/office/drawing/2014/main" id="{E155C8A0-40EA-963D-ACA5-98F63B540A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8311"/>
          <a:stretch/>
        </p:blipFill>
        <p:spPr>
          <a:xfrm>
            <a:off x="7199440" y="10"/>
            <a:ext cx="4992560" cy="6857990"/>
          </a:xfrm>
          <a:prstGeom prst="rect">
            <a:avLst/>
          </a:prstGeom>
          <a:effectLst/>
        </p:spPr>
      </p:pic>
      <p:sp>
        <p:nvSpPr>
          <p:cNvPr id="8" name="TextBox 7">
            <a:extLst>
              <a:ext uri="{FF2B5EF4-FFF2-40B4-BE49-F238E27FC236}">
                <a16:creationId xmlns:a16="http://schemas.microsoft.com/office/drawing/2014/main" id="{CA087BDC-9AE3-AF1F-F574-0EE99E620D71}"/>
              </a:ext>
            </a:extLst>
          </p:cNvPr>
          <p:cNvSpPr txBox="1"/>
          <p:nvPr/>
        </p:nvSpPr>
        <p:spPr>
          <a:xfrm>
            <a:off x="9219414" y="5623654"/>
            <a:ext cx="2648957" cy="1384995"/>
          </a:xfrm>
          <a:prstGeom prst="rect">
            <a:avLst/>
          </a:prstGeom>
          <a:noFill/>
        </p:spPr>
        <p:txBody>
          <a:bodyPr wrap="square" rtlCol="0">
            <a:spAutoFit/>
          </a:bodyPr>
          <a:lstStyle/>
          <a:p>
            <a:r>
              <a:rPr lang="en-US" sz="1600" dirty="0">
                <a:solidFill>
                  <a:schemeClr val="bg1"/>
                </a:solidFill>
                <a:latin typeface="+mn-lt"/>
                <a:cs typeface="+mn-cs"/>
              </a:rPr>
              <a:t>“Academic writing is nobody’s mother tongue”</a:t>
            </a:r>
          </a:p>
          <a:p>
            <a:r>
              <a:rPr lang="en-US" sz="1600" dirty="0">
                <a:solidFill>
                  <a:schemeClr val="bg1"/>
                </a:solidFill>
              </a:rPr>
              <a:t>- Staff partner</a:t>
            </a:r>
            <a:endParaRPr lang="en-US" sz="1600" dirty="0">
              <a:solidFill>
                <a:schemeClr val="bg1"/>
              </a:solidFill>
              <a:latin typeface="+mn-lt"/>
              <a:cs typeface="+mn-cs"/>
            </a:endParaRPr>
          </a:p>
          <a:p>
            <a:endParaRPr lang="en-GB" sz="3600" dirty="0">
              <a:solidFill>
                <a:schemeClr val="bg1"/>
              </a:solidFill>
            </a:endParaRPr>
          </a:p>
        </p:txBody>
      </p:sp>
    </p:spTree>
    <p:extLst>
      <p:ext uri="{BB962C8B-B14F-4D97-AF65-F5344CB8AC3E}">
        <p14:creationId xmlns:p14="http://schemas.microsoft.com/office/powerpoint/2010/main" val="3382591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204" y="99311"/>
            <a:ext cx="10515600" cy="1325563"/>
          </a:xfrm>
        </p:spPr>
        <p:txBody>
          <a:bodyPr vert="horz" lIns="91440" tIns="45720" rIns="91440" bIns="45720" rtlCol="0" anchor="ctr">
            <a:normAutofit/>
          </a:bodyPr>
          <a:lstStyle/>
          <a:p>
            <a:pPr defTabSz="914400"/>
            <a:r>
              <a:rPr lang="en-US" sz="4000" dirty="0"/>
              <a:t>Training changes: Writing</a:t>
            </a:r>
          </a:p>
        </p:txBody>
      </p:sp>
      <p:pic>
        <p:nvPicPr>
          <p:cNvPr id="7" name="Picture 6" descr="A person wearing a purple shirt and silver chain">
            <a:extLst>
              <a:ext uri="{FF2B5EF4-FFF2-40B4-BE49-F238E27FC236}">
                <a16:creationId xmlns:a16="http://schemas.microsoft.com/office/drawing/2014/main" id="{E155C8A0-40EA-963D-ACA5-98F63B540A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8311"/>
          <a:stretch/>
        </p:blipFill>
        <p:spPr>
          <a:xfrm>
            <a:off x="7199440" y="10"/>
            <a:ext cx="4992560" cy="6857990"/>
          </a:xfrm>
          <a:prstGeom prst="rect">
            <a:avLst/>
          </a:prstGeom>
          <a:effectLst/>
        </p:spPr>
      </p:pic>
      <p:sp>
        <p:nvSpPr>
          <p:cNvPr id="8" name="TextBox 7">
            <a:extLst>
              <a:ext uri="{FF2B5EF4-FFF2-40B4-BE49-F238E27FC236}">
                <a16:creationId xmlns:a16="http://schemas.microsoft.com/office/drawing/2014/main" id="{CA087BDC-9AE3-AF1F-F574-0EE99E620D71}"/>
              </a:ext>
            </a:extLst>
          </p:cNvPr>
          <p:cNvSpPr txBox="1"/>
          <p:nvPr/>
        </p:nvSpPr>
        <p:spPr>
          <a:xfrm>
            <a:off x="9219414" y="5623654"/>
            <a:ext cx="2648957" cy="1384995"/>
          </a:xfrm>
          <a:prstGeom prst="rect">
            <a:avLst/>
          </a:prstGeom>
          <a:noFill/>
        </p:spPr>
        <p:txBody>
          <a:bodyPr wrap="square" rtlCol="0">
            <a:spAutoFit/>
          </a:bodyPr>
          <a:lstStyle/>
          <a:p>
            <a:r>
              <a:rPr lang="en-US" sz="1600" dirty="0">
                <a:solidFill>
                  <a:schemeClr val="bg1"/>
                </a:solidFill>
                <a:latin typeface="+mn-lt"/>
                <a:cs typeface="+mn-cs"/>
              </a:rPr>
              <a:t>“Academic writing is nobody’s mother tongue”</a:t>
            </a:r>
          </a:p>
          <a:p>
            <a:r>
              <a:rPr lang="en-US" sz="1600" dirty="0">
                <a:solidFill>
                  <a:schemeClr val="bg1"/>
                </a:solidFill>
              </a:rPr>
              <a:t>- Staff partner</a:t>
            </a:r>
            <a:endParaRPr lang="en-US" sz="1600" dirty="0">
              <a:solidFill>
                <a:schemeClr val="bg1"/>
              </a:solidFill>
              <a:latin typeface="+mn-lt"/>
              <a:cs typeface="+mn-cs"/>
            </a:endParaRPr>
          </a:p>
          <a:p>
            <a:endParaRPr lang="en-GB" sz="3600" dirty="0">
              <a:solidFill>
                <a:schemeClr val="bg1"/>
              </a:solidFill>
            </a:endParaRPr>
          </a:p>
        </p:txBody>
      </p:sp>
      <p:sp>
        <p:nvSpPr>
          <p:cNvPr id="2" name="TextBox 1">
            <a:extLst>
              <a:ext uri="{FF2B5EF4-FFF2-40B4-BE49-F238E27FC236}">
                <a16:creationId xmlns:a16="http://schemas.microsoft.com/office/drawing/2014/main" id="{88527813-850F-31A9-92EF-784C34072699}"/>
              </a:ext>
            </a:extLst>
          </p:cNvPr>
          <p:cNvSpPr txBox="1"/>
          <p:nvPr/>
        </p:nvSpPr>
        <p:spPr>
          <a:xfrm>
            <a:off x="115185" y="1662767"/>
            <a:ext cx="6391940" cy="4524315"/>
          </a:xfrm>
          <a:prstGeom prst="rect">
            <a:avLst/>
          </a:prstGeom>
          <a:noFill/>
        </p:spPr>
        <p:txBody>
          <a:bodyPr wrap="square" rtlCol="0">
            <a:spAutoFit/>
          </a:bodyPr>
          <a:lstStyle/>
          <a:p>
            <a:pPr marL="742950" lvl="1"/>
            <a:r>
              <a:rPr lang="en-US" b="1" dirty="0">
                <a:solidFill>
                  <a:schemeClr val="tx1"/>
                </a:solidFill>
                <a:effectLst/>
                <a:latin typeface="+mn-lt"/>
                <a:cs typeface="+mn-cs"/>
              </a:rPr>
              <a:t>Positionality statement</a:t>
            </a:r>
          </a:p>
          <a:p>
            <a:pPr marL="742950" lvl="1"/>
            <a:endParaRPr lang="en-US" i="1"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There is no one uniform or correct ‘academic writing style’</a:t>
            </a:r>
            <a:endParaRPr lang="en-US"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 ‘academic writing style’ we commonly refer to has developed as a set of norms arising primarily from the scientific knowledge production and dissemination practices in the ‘Global North’, and some of these practices are changing</a:t>
            </a:r>
            <a:endParaRPr lang="en-US"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 focus of our teaching is on how to write to meet the expectations of the University and the specific requirements for passing the PhD confirmation at Surrey</a:t>
            </a:r>
            <a:endParaRPr lang="en-US"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There is variation in the ‘academic writing style’ and conventions across the disciplines</a:t>
            </a:r>
          </a:p>
          <a:p>
            <a:endParaRPr lang="en-GB" dirty="0"/>
          </a:p>
        </p:txBody>
      </p:sp>
    </p:spTree>
    <p:extLst>
      <p:ext uri="{BB962C8B-B14F-4D97-AF65-F5344CB8AC3E}">
        <p14:creationId xmlns:p14="http://schemas.microsoft.com/office/powerpoint/2010/main" val="4180805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BCF92F73-95F2-405A-B97D-D85BFA2A1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13">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3431932"/>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82878" y="205957"/>
            <a:ext cx="5778082" cy="3174997"/>
          </a:xfrm>
        </p:spPr>
        <p:txBody>
          <a:bodyPr vert="horz" lIns="91440" tIns="45720" rIns="91440" bIns="45720" rtlCol="0" anchor="t">
            <a:normAutofit/>
          </a:bodyPr>
          <a:lstStyle/>
          <a:p>
            <a:r>
              <a:rPr lang="en-US" sz="4000" kern="1200" dirty="0">
                <a:solidFill>
                  <a:schemeClr val="tx1"/>
                </a:solidFill>
                <a:latin typeface="+mj-lt"/>
                <a:ea typeface="+mj-ea"/>
                <a:cs typeface="+mj-cs"/>
              </a:rPr>
              <a:t>Training changes: Careers</a:t>
            </a:r>
            <a:br>
              <a:rPr lang="en-US" sz="4000" kern="1200" dirty="0">
                <a:solidFill>
                  <a:schemeClr val="tx1"/>
                </a:solidFill>
                <a:latin typeface="+mj-lt"/>
                <a:ea typeface="+mj-ea"/>
                <a:cs typeface="+mj-cs"/>
              </a:rPr>
            </a:br>
            <a:endParaRPr lang="en-US" sz="4000" kern="1200" dirty="0">
              <a:solidFill>
                <a:schemeClr val="bg1"/>
              </a:solidFill>
              <a:latin typeface="+mj-lt"/>
              <a:ea typeface="+mj-ea"/>
              <a:cs typeface="+mj-cs"/>
            </a:endParaRPr>
          </a:p>
        </p:txBody>
      </p:sp>
      <p:sp useBgFill="1">
        <p:nvSpPr>
          <p:cNvPr id="26" name="Rectangle 15">
            <a:extLst>
              <a:ext uri="{FF2B5EF4-FFF2-40B4-BE49-F238E27FC236}">
                <a16:creationId xmlns:a16="http://schemas.microsoft.com/office/drawing/2014/main" id="{6232B9A1-CC28-AC65-104D-DD87F5151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C11A44-D9ED-72C3-1BE6-C6E61CCC8D0C}"/>
              </a:ext>
            </a:extLst>
          </p:cNvPr>
          <p:cNvSpPr/>
          <p:nvPr/>
        </p:nvSpPr>
        <p:spPr>
          <a:xfrm>
            <a:off x="182880" y="1007348"/>
            <a:ext cx="5913118" cy="227480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mn-lt"/>
                <a:cs typeface="+mn-cs"/>
              </a:rPr>
              <a:t>“What I wanted to take from the </a:t>
            </a:r>
            <a:r>
              <a:rPr lang="en-US" sz="1600" dirty="0" err="1">
                <a:solidFill>
                  <a:schemeClr val="bg1"/>
                </a:solidFill>
                <a:latin typeface="+mn-lt"/>
                <a:cs typeface="+mn-cs"/>
              </a:rPr>
              <a:t>DecolT</a:t>
            </a:r>
            <a:r>
              <a:rPr lang="en-US" sz="1600" dirty="0">
                <a:solidFill>
                  <a:schemeClr val="bg1"/>
                </a:solidFill>
                <a:latin typeface="+mn-lt"/>
                <a:cs typeface="+mn-cs"/>
              </a:rPr>
              <a:t> project was how it could be useful in </a:t>
            </a:r>
            <a:r>
              <a:rPr lang="en-US" sz="1600" b="1" dirty="0">
                <a:solidFill>
                  <a:schemeClr val="bg1"/>
                </a:solidFill>
                <a:latin typeface="+mn-lt"/>
                <a:cs typeface="+mn-cs"/>
              </a:rPr>
              <a:t>changing the industry</a:t>
            </a:r>
            <a:r>
              <a:rPr lang="en-US" sz="1600" dirty="0">
                <a:solidFill>
                  <a:schemeClr val="bg1"/>
                </a:solidFill>
                <a:latin typeface="+mn-lt"/>
                <a:cs typeface="+mn-cs"/>
              </a:rPr>
              <a:t>” – Student partner</a:t>
            </a:r>
            <a:br>
              <a:rPr lang="en-US" sz="1600" dirty="0">
                <a:solidFill>
                  <a:schemeClr val="bg1"/>
                </a:solidFill>
                <a:latin typeface="+mn-lt"/>
                <a:cs typeface="+mn-cs"/>
              </a:rPr>
            </a:br>
            <a:br>
              <a:rPr lang="en-US" sz="1600" dirty="0">
                <a:solidFill>
                  <a:schemeClr val="bg1"/>
                </a:solidFill>
                <a:latin typeface="+mn-lt"/>
                <a:cs typeface="+mn-cs"/>
              </a:rPr>
            </a:br>
            <a:r>
              <a:rPr lang="en-US" sz="1600" dirty="0">
                <a:solidFill>
                  <a:schemeClr val="bg1"/>
                </a:solidFill>
                <a:effectLst/>
                <a:latin typeface="+mn-lt"/>
                <a:cs typeface="+mn-cs"/>
              </a:rPr>
              <a:t>“I often refer to competition /discrimination, and support available for disadvantaged groups, but have hesitated sometimes to make too much of this as not wanting to make people feel uncomfortable.  However, I was reassured that acknowledging these challenges is helpful as it validates experience” – Staff partner</a:t>
            </a:r>
            <a:br>
              <a:rPr lang="en-US" sz="1400" dirty="0">
                <a:solidFill>
                  <a:schemeClr val="bg1"/>
                </a:solidFill>
                <a:effectLst/>
                <a:latin typeface="+mn-lt"/>
                <a:cs typeface="+mn-cs"/>
              </a:rPr>
            </a:br>
            <a:endParaRPr lang="en-GB" sz="1400" dirty="0"/>
          </a:p>
        </p:txBody>
      </p:sp>
      <p:pic>
        <p:nvPicPr>
          <p:cNvPr id="7" name="Picture 6" descr="A person in a wheelchair talking to a person">
            <a:extLst>
              <a:ext uri="{FF2B5EF4-FFF2-40B4-BE49-F238E27FC236}">
                <a16:creationId xmlns:a16="http://schemas.microsoft.com/office/drawing/2014/main" id="{BF492CE5-C5F4-D33A-8881-89BE7FD7D6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432" t="13890" r="-2" b="2239"/>
          <a:stretch/>
        </p:blipFill>
        <p:spPr>
          <a:xfrm>
            <a:off x="0" y="3428999"/>
            <a:ext cx="2805365" cy="2432286"/>
          </a:xfrm>
          <a:prstGeom prst="rect">
            <a:avLst/>
          </a:prstGeom>
        </p:spPr>
      </p:pic>
      <p:pic>
        <p:nvPicPr>
          <p:cNvPr id="4" name="Picture 3" descr="A person looking at a computer screen">
            <a:extLst>
              <a:ext uri="{FF2B5EF4-FFF2-40B4-BE49-F238E27FC236}">
                <a16:creationId xmlns:a16="http://schemas.microsoft.com/office/drawing/2014/main" id="{136F84C1-9661-8021-0AA7-352DD0F3BA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9" b="3"/>
          <a:stretch/>
        </p:blipFill>
        <p:spPr>
          <a:xfrm>
            <a:off x="2632533" y="4930454"/>
            <a:ext cx="3424487" cy="1927545"/>
          </a:xfrm>
          <a:prstGeom prst="rect">
            <a:avLst/>
          </a:prstGeom>
          <a:effectLst>
            <a:outerShdw blurRad="342900" dist="88900" dir="10800000" sx="96000" sy="96000" algn="r" rotWithShape="0">
              <a:prstClr val="black">
                <a:alpha val="40000"/>
              </a:prstClr>
            </a:outerShdw>
          </a:effectLst>
        </p:spPr>
      </p:pic>
      <p:sp>
        <p:nvSpPr>
          <p:cNvPr id="6" name="Text Placeholder 4">
            <a:extLst>
              <a:ext uri="{FF2B5EF4-FFF2-40B4-BE49-F238E27FC236}">
                <a16:creationId xmlns:a16="http://schemas.microsoft.com/office/drawing/2014/main" id="{73E56B91-CABC-C3F9-EC8B-92AB86195A5D}"/>
              </a:ext>
            </a:extLst>
          </p:cNvPr>
          <p:cNvSpPr txBox="1">
            <a:spLocks/>
          </p:cNvSpPr>
          <p:nvPr/>
        </p:nvSpPr>
        <p:spPr>
          <a:xfrm>
            <a:off x="6596316" y="589300"/>
            <a:ext cx="5095367" cy="59446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8654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865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865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865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865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1. More explicit reference to discrimination in academia and industry / commerce &amp; challenges potentially faced by researchers of colour</a:t>
            </a:r>
          </a:p>
          <a:p>
            <a:r>
              <a:rPr lang="en-GB" sz="1800" dirty="0"/>
              <a:t>acknowledging those challenges (validation)</a:t>
            </a:r>
          </a:p>
          <a:p>
            <a:r>
              <a:rPr lang="en-GB" sz="1800" dirty="0"/>
              <a:t>sharing strategies to survive and thrive</a:t>
            </a:r>
          </a:p>
          <a:p>
            <a:r>
              <a:rPr lang="en-GB" sz="1800" dirty="0"/>
              <a:t>ensuring sources of support are evident</a:t>
            </a:r>
          </a:p>
          <a:p>
            <a:pPr marL="0" indent="0">
              <a:buFont typeface="Arial" panose="020B0604020202020204" pitchFamily="34" charset="0"/>
              <a:buNone/>
            </a:pPr>
            <a:r>
              <a:rPr lang="en-GB" sz="1800" dirty="0"/>
              <a:t>2. More explicit reference to challenges faced by international researchers</a:t>
            </a:r>
          </a:p>
          <a:p>
            <a:pPr marL="0" indent="0">
              <a:buFont typeface="Arial" panose="020B0604020202020204" pitchFamily="34" charset="0"/>
              <a:buNone/>
            </a:pPr>
            <a:r>
              <a:rPr lang="en-GB" sz="1800" dirty="0"/>
              <a:t>3. A wellbeing lens on careers – stress anxiety, pressures, emotional – based on lived experience examples at Surrey</a:t>
            </a:r>
          </a:p>
          <a:p>
            <a:pPr marL="0" indent="0">
              <a:buFont typeface="Arial" panose="020B0604020202020204" pitchFamily="34" charset="0"/>
              <a:buNone/>
            </a:pPr>
            <a:r>
              <a:rPr lang="en-GB" sz="1800" dirty="0"/>
              <a:t>4. Incorporating more data on BAME professions</a:t>
            </a:r>
          </a:p>
          <a:p>
            <a:pPr marL="0" indent="0">
              <a:buFont typeface="Arial" panose="020B0604020202020204" pitchFamily="34" charset="0"/>
              <a:buNone/>
            </a:pPr>
            <a:r>
              <a:rPr lang="en-GB" sz="1800" dirty="0"/>
              <a:t>5. Thinking about language barriers and avoiding idiomatic phrases</a:t>
            </a:r>
          </a:p>
          <a:p>
            <a:pPr marL="0" indent="0">
              <a:buFont typeface="Arial" panose="020B0604020202020204" pitchFamily="34" charset="0"/>
              <a:buNone/>
            </a:pPr>
            <a:r>
              <a:rPr lang="en-GB" sz="1800" dirty="0"/>
              <a:t>6. Being a sounding board rather than expert</a:t>
            </a:r>
          </a:p>
          <a:p>
            <a:endParaRPr lang="en-US" sz="800" dirty="0">
              <a:solidFill>
                <a:schemeClr val="tx1"/>
              </a:solidFill>
              <a:latin typeface="+mn-lt"/>
              <a:cs typeface="+mn-cs"/>
            </a:endParaRPr>
          </a:p>
          <a:p>
            <a:pPr marL="457200" lvl="1"/>
            <a:endParaRPr lang="en-US" sz="600" dirty="0">
              <a:solidFill>
                <a:schemeClr val="tx1"/>
              </a:solidFill>
              <a:latin typeface="+mn-lt"/>
              <a:cs typeface="+mn-cs"/>
            </a:endParaRPr>
          </a:p>
          <a:p>
            <a:pPr marL="0"/>
            <a:endParaRPr lang="en-US" sz="600" dirty="0">
              <a:solidFill>
                <a:schemeClr val="tx1"/>
              </a:solidFill>
              <a:latin typeface="+mn-lt"/>
              <a:cs typeface="+mn-cs"/>
            </a:endParaRPr>
          </a:p>
          <a:p>
            <a:pPr marL="0"/>
            <a:endParaRPr lang="en-US" sz="600" dirty="0">
              <a:solidFill>
                <a:schemeClr val="tx1"/>
              </a:solidFill>
              <a:latin typeface="+mn-lt"/>
              <a:cs typeface="+mn-cs"/>
            </a:endParaRPr>
          </a:p>
        </p:txBody>
      </p:sp>
    </p:spTree>
    <p:extLst>
      <p:ext uri="{BB962C8B-B14F-4D97-AF65-F5344CB8AC3E}">
        <p14:creationId xmlns:p14="http://schemas.microsoft.com/office/powerpoint/2010/main" val="2917487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talking to another person">
            <a:extLst>
              <a:ext uri="{FF2B5EF4-FFF2-40B4-BE49-F238E27FC236}">
                <a16:creationId xmlns:a16="http://schemas.microsoft.com/office/drawing/2014/main" id="{EC452C39-C339-9C1E-179F-5ADC226B17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388"/>
          <a:stretch/>
        </p:blipFill>
        <p:spPr>
          <a:xfrm>
            <a:off x="291041" y="364038"/>
            <a:ext cx="4714241" cy="5975802"/>
          </a:xfrm>
          <a:prstGeom prst="rect">
            <a:avLst/>
          </a:prstGeom>
        </p:spPr>
      </p:pic>
      <p:sp useBgFill="1">
        <p:nvSpPr>
          <p:cNvPr id="24" name="Rectangle 2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19157" y="-52952"/>
            <a:ext cx="7186716" cy="1559301"/>
          </a:xfrm>
        </p:spPr>
        <p:txBody>
          <a:bodyPr vert="horz" lIns="91440" tIns="45720" rIns="91440" bIns="45720" rtlCol="0" anchor="ctr">
            <a:normAutofit/>
          </a:bodyPr>
          <a:lstStyle/>
          <a:p>
            <a:pPr defTabSz="914400"/>
            <a:r>
              <a:rPr lang="en-US" sz="4000" dirty="0"/>
              <a:t>Training changes: Examination</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5583017" y="1142999"/>
            <a:ext cx="6258996" cy="5537200"/>
          </a:xfrm>
        </p:spPr>
        <p:txBody>
          <a:bodyPr vert="horz" lIns="91440" tIns="45720" rIns="91440" bIns="45720" rtlCol="0" anchor="ctr">
            <a:normAutofit/>
          </a:bodyPr>
          <a:lstStyle/>
          <a:p>
            <a:pPr marL="457200" lvl="0" indent="-342900">
              <a:buFont typeface="+mj-lt"/>
              <a:buAutoNum type="arabicPeriod"/>
            </a:pPr>
            <a:r>
              <a:rPr lang="en-US" sz="1800" dirty="0"/>
              <a:t>Creation of ‘voice of experience’ materials from examined PGRs, ensuring a diversity of voices</a:t>
            </a:r>
          </a:p>
          <a:p>
            <a:pPr marL="457200" lvl="0" indent="-342900">
              <a:buFont typeface="+mj-lt"/>
              <a:buAutoNum type="arabicPeriod"/>
            </a:pPr>
            <a:r>
              <a:rPr lang="en-US" sz="1800" dirty="0"/>
              <a:t>More exploration of social and cultural conventions in the viva setting, making sure we do not assume everyone will be equally familiar or confident</a:t>
            </a:r>
          </a:p>
          <a:p>
            <a:pPr marL="457200" lvl="0" indent="-342900">
              <a:buFont typeface="+mj-lt"/>
              <a:buAutoNum type="arabicPeriod"/>
            </a:pPr>
            <a:r>
              <a:rPr lang="en-US" sz="1800" dirty="0"/>
              <a:t>Providing some history of the PhD viva to give it context. We more explicitly acknowledge the social constructs around this form of examination</a:t>
            </a:r>
          </a:p>
          <a:p>
            <a:pPr marL="457200" lvl="0" indent="-342900">
              <a:buFont typeface="+mj-lt"/>
              <a:buAutoNum type="arabicPeriod"/>
            </a:pPr>
            <a:r>
              <a:rPr lang="en-US" sz="1800" dirty="0"/>
              <a:t>How to speak ‘academically’ in a viva. More explicit thinking around ‘codes of acceptance’</a:t>
            </a:r>
          </a:p>
          <a:p>
            <a:pPr marL="457200" indent="-342900">
              <a:buFont typeface="+mj-lt"/>
              <a:buAutoNum type="arabicPeriod"/>
            </a:pPr>
            <a:r>
              <a:rPr lang="en-US" sz="1800" dirty="0"/>
              <a:t>Its not about pretending to be someone else: more coaching and mock viva opportunities to help get the balance right</a:t>
            </a:r>
          </a:p>
          <a:p>
            <a:pPr marL="457200" indent="-342900">
              <a:buFont typeface="+mj-lt"/>
              <a:buAutoNum type="arabicPeriod"/>
            </a:pPr>
            <a:r>
              <a:rPr lang="en-US" sz="1800" dirty="0"/>
              <a:t>Discussing defensiveness vs aggressiveness (based on common microaggressions)</a:t>
            </a:r>
          </a:p>
          <a:p>
            <a:pPr marL="457200" indent="-342900">
              <a:buFont typeface="+mj-lt"/>
              <a:buAutoNum type="arabicPeriod"/>
            </a:pPr>
            <a:r>
              <a:rPr lang="en-US" sz="1800" dirty="0"/>
              <a:t>Exploring sensitivities around responding critically to figures of authority</a:t>
            </a:r>
          </a:p>
        </p:txBody>
      </p:sp>
      <p:sp>
        <p:nvSpPr>
          <p:cNvPr id="8" name="TextBox 7">
            <a:extLst>
              <a:ext uri="{FF2B5EF4-FFF2-40B4-BE49-F238E27FC236}">
                <a16:creationId xmlns:a16="http://schemas.microsoft.com/office/drawing/2014/main" id="{F0C263BD-128F-992E-7F81-A26EDDE07111}"/>
              </a:ext>
            </a:extLst>
          </p:cNvPr>
          <p:cNvSpPr txBox="1"/>
          <p:nvPr/>
        </p:nvSpPr>
        <p:spPr>
          <a:xfrm>
            <a:off x="3761739" y="1871786"/>
            <a:ext cx="1300480" cy="4832092"/>
          </a:xfrm>
          <a:prstGeom prst="rect">
            <a:avLst/>
          </a:prstGeom>
          <a:noFill/>
        </p:spPr>
        <p:txBody>
          <a:bodyPr wrap="square" rtlCol="0">
            <a:spAutoFit/>
          </a:bodyPr>
          <a:lstStyle/>
          <a:p>
            <a:r>
              <a:rPr lang="en-US" sz="1600" dirty="0">
                <a:solidFill>
                  <a:schemeClr val="bg1"/>
                </a:solidFill>
                <a:latin typeface="+mn-lt"/>
                <a:cs typeface="+mn-cs"/>
              </a:rPr>
              <a:t>“There are </a:t>
            </a:r>
            <a:r>
              <a:rPr lang="en-US" sz="1600" b="1" dirty="0">
                <a:solidFill>
                  <a:schemeClr val="bg1"/>
                </a:solidFill>
                <a:latin typeface="+mn-lt"/>
                <a:cs typeface="+mn-cs"/>
              </a:rPr>
              <a:t>inequalities reinforced by structured approaches to working</a:t>
            </a:r>
            <a:r>
              <a:rPr lang="en-US" sz="1600" dirty="0">
                <a:solidFill>
                  <a:schemeClr val="bg1"/>
                </a:solidFill>
                <a:latin typeface="+mn-lt"/>
                <a:cs typeface="+mn-cs"/>
              </a:rPr>
              <a:t>; we kept going back to the point that the confirmation has to be written like that”</a:t>
            </a:r>
          </a:p>
          <a:p>
            <a:r>
              <a:rPr lang="en-US" sz="1600" dirty="0">
                <a:solidFill>
                  <a:schemeClr val="bg1"/>
                </a:solidFill>
              </a:rPr>
              <a:t>- Student partner</a:t>
            </a:r>
            <a:endParaRPr lang="en-US" sz="1600" dirty="0">
              <a:solidFill>
                <a:schemeClr val="bg1"/>
              </a:solidFill>
              <a:latin typeface="+mn-lt"/>
              <a:cs typeface="+mn-cs"/>
            </a:endParaRPr>
          </a:p>
          <a:p>
            <a:endParaRPr lang="en-GB" sz="3600" dirty="0">
              <a:solidFill>
                <a:schemeClr val="bg1"/>
              </a:solidFill>
            </a:endParaRPr>
          </a:p>
        </p:txBody>
      </p:sp>
    </p:spTree>
    <p:extLst>
      <p:ext uri="{BB962C8B-B14F-4D97-AF65-F5344CB8AC3E}">
        <p14:creationId xmlns:p14="http://schemas.microsoft.com/office/powerpoint/2010/main" val="1445409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in safety vests looking at a paper">
            <a:extLst>
              <a:ext uri="{FF2B5EF4-FFF2-40B4-BE49-F238E27FC236}">
                <a16:creationId xmlns:a16="http://schemas.microsoft.com/office/drawing/2014/main" id="{473BE0BC-3BEA-DF5F-43E6-C596E82B033A}"/>
              </a:ext>
            </a:extLst>
          </p:cNvPr>
          <p:cNvPicPr>
            <a:picLocks noChangeAspect="1"/>
          </p:cNvPicPr>
          <p:nvPr/>
        </p:nvPicPr>
        <p:blipFill rotWithShape="1">
          <a:blip r:embed="rId3">
            <a:extLst>
              <a:ext uri="{28A0092B-C50C-407E-A947-70E740481C1C}">
                <a14:useLocalDpi xmlns:a14="http://schemas.microsoft.com/office/drawing/2010/main" val="0"/>
              </a:ext>
            </a:extLst>
          </a:blip>
          <a:srcRect l="30169" r="17172" b="-2"/>
          <a:stretch/>
        </p:blipFill>
        <p:spPr>
          <a:xfrm>
            <a:off x="0" y="0"/>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547360" y="0"/>
            <a:ext cx="6553199" cy="1559301"/>
          </a:xfrm>
        </p:spPr>
        <p:txBody>
          <a:bodyPr vert="horz" lIns="91440" tIns="45720" rIns="91440" bIns="45720" rtlCol="0" anchor="ctr">
            <a:normAutofit/>
          </a:bodyPr>
          <a:lstStyle/>
          <a:p>
            <a:pPr defTabSz="914400"/>
            <a:r>
              <a:rPr lang="en-US" sz="4000" dirty="0"/>
              <a:t>Training changes: Supervisors</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5917990" y="1148081"/>
            <a:ext cx="5582712" cy="5709920"/>
          </a:xfrm>
        </p:spPr>
        <p:txBody>
          <a:bodyPr vert="horz" lIns="91440" tIns="45720" rIns="91440" bIns="45720" rtlCol="0" anchor="ctr">
            <a:normAutofit/>
          </a:bodyPr>
          <a:lstStyle/>
          <a:p>
            <a:pPr marL="0" lvl="0"/>
            <a:endParaRPr lang="en-US" sz="1800" dirty="0">
              <a:solidFill>
                <a:schemeClr val="tx1"/>
              </a:solidFill>
              <a:effectLst/>
              <a:latin typeface="+mn-lt"/>
              <a:cs typeface="+mn-cs"/>
            </a:endParaRPr>
          </a:p>
          <a:p>
            <a:pPr marL="0" lvl="0" indent="0">
              <a:buNone/>
            </a:pPr>
            <a:endParaRPr lang="en-US" sz="1800" dirty="0">
              <a:solidFill>
                <a:schemeClr val="tx1"/>
              </a:solidFill>
              <a:latin typeface="+mn-lt"/>
              <a:cs typeface="+mn-cs"/>
            </a:endParaRPr>
          </a:p>
          <a:p>
            <a:pPr marL="0" lvl="0" indent="0">
              <a:buNone/>
            </a:pPr>
            <a:endParaRPr lang="en-US" sz="1800" dirty="0">
              <a:solidFill>
                <a:schemeClr val="tx1"/>
              </a:solidFill>
            </a:endParaRPr>
          </a:p>
          <a:p>
            <a:pPr marL="114300" lvl="0" indent="-342900">
              <a:buFont typeface="+mj-lt"/>
              <a:buAutoNum type="arabicPeriod"/>
            </a:pPr>
            <a:r>
              <a:rPr lang="en-US" sz="1800" dirty="0"/>
              <a:t>Develop skills for cultural empathy and CQ</a:t>
            </a:r>
          </a:p>
          <a:p>
            <a:pPr marL="114300" lvl="0" indent="-342900">
              <a:buFont typeface="+mj-lt"/>
              <a:buAutoNum type="arabicPeriod"/>
            </a:pPr>
            <a:r>
              <a:rPr lang="en-US" sz="1800" dirty="0"/>
              <a:t>Enforce clarifying of expectations (on both sides)</a:t>
            </a:r>
          </a:p>
          <a:p>
            <a:pPr marL="114300" lvl="0" indent="-342900">
              <a:buFont typeface="+mj-lt"/>
              <a:buAutoNum type="arabicPeriod"/>
            </a:pPr>
            <a:r>
              <a:rPr lang="en-US" sz="1800" dirty="0"/>
              <a:t>Address confirmation/geographical bias and majority think</a:t>
            </a:r>
          </a:p>
          <a:p>
            <a:pPr marL="114300" lvl="0" indent="-342900">
              <a:buFont typeface="+mj-lt"/>
              <a:buAutoNum type="arabicPeriod"/>
            </a:pPr>
            <a:r>
              <a:rPr lang="en-US" sz="1800" dirty="0"/>
              <a:t>Individualism vs collectivism: understand how the latter is an asset to research, not a handicap</a:t>
            </a:r>
          </a:p>
          <a:p>
            <a:pPr marL="114300" lvl="0" indent="-342900">
              <a:buFont typeface="+mj-lt"/>
              <a:buAutoNum type="arabicPeriod"/>
            </a:pPr>
            <a:r>
              <a:rPr lang="en-US" sz="1800" dirty="0"/>
              <a:t>Understand how imposter syndrome and race/ethnicity intersect</a:t>
            </a:r>
          </a:p>
          <a:p>
            <a:pPr marL="114300" lvl="0" indent="-342900">
              <a:buFont typeface="+mj-lt"/>
              <a:buAutoNum type="arabicPeriod"/>
            </a:pPr>
            <a:r>
              <a:rPr lang="en-US" sz="1800" dirty="0"/>
              <a:t>Understand the academic wheel of privilege – offer appropriate and diverse role models</a:t>
            </a:r>
          </a:p>
          <a:p>
            <a:pPr marL="114300" lvl="0" indent="-342900">
              <a:buFont typeface="+mj-lt"/>
              <a:buAutoNum type="arabicPeriod"/>
            </a:pPr>
            <a:r>
              <a:rPr lang="en-US" sz="1800" dirty="0"/>
              <a:t>Use case studies in their training that reflect genuine BAME lived experiences at the University</a:t>
            </a:r>
          </a:p>
          <a:p>
            <a:pPr marL="0" lvl="0"/>
            <a:endParaRPr lang="en-US" sz="1000" dirty="0">
              <a:solidFill>
                <a:schemeClr val="tx1"/>
              </a:solidFill>
              <a:effectLst/>
              <a:latin typeface="+mn-lt"/>
              <a:cs typeface="+mn-cs"/>
            </a:endParaRPr>
          </a:p>
          <a:p>
            <a:pPr marL="0" lvl="0"/>
            <a:endParaRPr lang="en-US" sz="1000" dirty="0">
              <a:solidFill>
                <a:schemeClr val="tx1"/>
              </a:solidFill>
              <a:effectLst/>
              <a:latin typeface="+mn-lt"/>
              <a:cs typeface="+mn-cs"/>
            </a:endParaRPr>
          </a:p>
          <a:p>
            <a:pPr marL="0" lvl="0"/>
            <a:endParaRPr lang="en-US" sz="1000" dirty="0">
              <a:solidFill>
                <a:schemeClr val="tx1"/>
              </a:solidFill>
              <a:effectLst/>
              <a:latin typeface="+mn-lt"/>
              <a:cs typeface="+mn-cs"/>
            </a:endParaRPr>
          </a:p>
          <a:p>
            <a:pPr marL="457200" lvl="1"/>
            <a:endParaRPr lang="en-US" sz="1000" dirty="0">
              <a:solidFill>
                <a:schemeClr val="tx1"/>
              </a:solidFill>
              <a:effectLst/>
              <a:latin typeface="+mn-lt"/>
              <a:cs typeface="+mn-cs"/>
            </a:endParaRPr>
          </a:p>
          <a:p>
            <a:pPr marL="0"/>
            <a:endParaRPr lang="en-US" sz="1000" dirty="0">
              <a:solidFill>
                <a:schemeClr val="tx1"/>
              </a:solidFill>
              <a:latin typeface="+mn-lt"/>
              <a:cs typeface="+mn-cs"/>
            </a:endParaRPr>
          </a:p>
          <a:p>
            <a:pPr marL="0"/>
            <a:endParaRPr lang="en-US" sz="1000" dirty="0">
              <a:solidFill>
                <a:schemeClr val="tx1"/>
              </a:solidFill>
              <a:latin typeface="+mn-lt"/>
              <a:cs typeface="+mn-cs"/>
            </a:endParaRPr>
          </a:p>
        </p:txBody>
      </p:sp>
      <p:sp>
        <p:nvSpPr>
          <p:cNvPr id="7" name="Rectangle 6">
            <a:extLst>
              <a:ext uri="{FF2B5EF4-FFF2-40B4-BE49-F238E27FC236}">
                <a16:creationId xmlns:a16="http://schemas.microsoft.com/office/drawing/2014/main" id="{C4EF1CFF-58D5-23BF-2009-FF20CF763498}"/>
              </a:ext>
            </a:extLst>
          </p:cNvPr>
          <p:cNvSpPr/>
          <p:nvPr/>
        </p:nvSpPr>
        <p:spPr>
          <a:xfrm>
            <a:off x="282997" y="243840"/>
            <a:ext cx="4844204" cy="1270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7625D05-86B7-2793-835C-9960941BE62C}"/>
              </a:ext>
            </a:extLst>
          </p:cNvPr>
          <p:cNvSpPr txBox="1"/>
          <p:nvPr/>
        </p:nvSpPr>
        <p:spPr>
          <a:xfrm>
            <a:off x="328717" y="243840"/>
            <a:ext cx="4497283" cy="1600438"/>
          </a:xfrm>
          <a:prstGeom prst="rect">
            <a:avLst/>
          </a:prstGeom>
          <a:noFill/>
        </p:spPr>
        <p:txBody>
          <a:bodyPr wrap="square" rtlCol="0">
            <a:spAutoFit/>
          </a:bodyPr>
          <a:lstStyle/>
          <a:p>
            <a:r>
              <a:rPr lang="en-US" sz="1600" b="1" dirty="0">
                <a:solidFill>
                  <a:schemeClr val="bg1"/>
                </a:solidFill>
                <a:latin typeface="+mn-lt"/>
                <a:cs typeface="+mn-cs"/>
              </a:rPr>
              <a:t>“I was never taught to challenge teachers</a:t>
            </a:r>
            <a:r>
              <a:rPr lang="en-US" sz="1600" dirty="0">
                <a:solidFill>
                  <a:schemeClr val="bg1"/>
                </a:solidFill>
                <a:latin typeface="+mn-lt"/>
                <a:cs typeface="+mn-cs"/>
              </a:rPr>
              <a:t>. I was taught to </a:t>
            </a:r>
            <a:r>
              <a:rPr lang="en-US" sz="1600" dirty="0">
                <a:solidFill>
                  <a:schemeClr val="bg1"/>
                </a:solidFill>
              </a:rPr>
              <a:t>listen</a:t>
            </a:r>
            <a:r>
              <a:rPr lang="en-US" sz="1600" dirty="0">
                <a:solidFill>
                  <a:schemeClr val="bg1"/>
                </a:solidFill>
                <a:latin typeface="+mn-lt"/>
                <a:cs typeface="+mn-cs"/>
              </a:rPr>
              <a:t> and obey them. All of a sudden, I was told to call my teacher by their first name and challenge things you don’t agree with”</a:t>
            </a:r>
          </a:p>
          <a:p>
            <a:r>
              <a:rPr lang="en-US" sz="1600" dirty="0">
                <a:solidFill>
                  <a:schemeClr val="bg1"/>
                </a:solidFill>
              </a:rPr>
              <a:t>			- Student Partner</a:t>
            </a:r>
            <a:endParaRPr lang="en-US" sz="1600" dirty="0">
              <a:solidFill>
                <a:schemeClr val="bg1"/>
              </a:solidFill>
              <a:latin typeface="+mn-lt"/>
              <a:cs typeface="+mn-cs"/>
            </a:endParaRPr>
          </a:p>
          <a:p>
            <a:endParaRPr lang="en-GB" dirty="0"/>
          </a:p>
        </p:txBody>
      </p:sp>
    </p:spTree>
    <p:extLst>
      <p:ext uri="{BB962C8B-B14F-4D97-AF65-F5344CB8AC3E}">
        <p14:creationId xmlns:p14="http://schemas.microsoft.com/office/powerpoint/2010/main" val="1183860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400" y="167775"/>
            <a:ext cx="10515600" cy="1325563"/>
          </a:xfrm>
        </p:spPr>
        <p:txBody>
          <a:bodyPr/>
          <a:lstStyle/>
          <a:p>
            <a:r>
              <a:rPr lang="en-GB" dirty="0"/>
              <a:t>During the process: Student partners</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1414501" y="2729870"/>
            <a:ext cx="9362997" cy="3265981"/>
          </a:xfrm>
        </p:spPr>
        <p:txBody>
          <a:bodyPr>
            <a:normAutofit/>
          </a:bodyPr>
          <a:lstStyle/>
          <a:p>
            <a:pPr lvl="0"/>
            <a:endParaRPr lang="en-GB" sz="4800" dirty="0"/>
          </a:p>
          <a:p>
            <a:pPr marL="0" lvl="0" indent="0">
              <a:buNone/>
            </a:pPr>
            <a:endParaRPr lang="en-GB" sz="1100" dirty="0">
              <a:effectLst/>
              <a:latin typeface="Calibri" panose="020F0502020204030204" pitchFamily="34" charset="0"/>
              <a:ea typeface="Calibri" panose="020F0502020204030204" pitchFamily="34" charset="0"/>
            </a:endParaRPr>
          </a:p>
          <a:p>
            <a:pPr marL="0" indent="0">
              <a:buNone/>
            </a:pPr>
            <a:endParaRPr lang="en-GB" sz="2400" dirty="0"/>
          </a:p>
          <a:p>
            <a:pPr marL="0" indent="0">
              <a:buNone/>
            </a:pPr>
            <a:endParaRPr lang="en-GB" dirty="0"/>
          </a:p>
        </p:txBody>
      </p:sp>
      <p:graphicFrame>
        <p:nvGraphicFramePr>
          <p:cNvPr id="20" name="TextBox 17">
            <a:extLst>
              <a:ext uri="{FF2B5EF4-FFF2-40B4-BE49-F238E27FC236}">
                <a16:creationId xmlns:a16="http://schemas.microsoft.com/office/drawing/2014/main" id="{BE11C068-BA3F-D185-A148-192396E10E6D}"/>
              </a:ext>
            </a:extLst>
          </p:cNvPr>
          <p:cNvGraphicFramePr/>
          <p:nvPr>
            <p:extLst>
              <p:ext uri="{D42A27DB-BD31-4B8C-83A1-F6EECF244321}">
                <p14:modId xmlns:p14="http://schemas.microsoft.com/office/powerpoint/2010/main" val="4213927113"/>
              </p:ext>
            </p:extLst>
          </p:nvPr>
        </p:nvGraphicFramePr>
        <p:xfrm>
          <a:off x="132080" y="1913641"/>
          <a:ext cx="11938000" cy="477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889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00809" y="9441"/>
            <a:ext cx="10515600" cy="1325563"/>
          </a:xfrm>
        </p:spPr>
        <p:txBody>
          <a:bodyPr vert="horz" lIns="91440" tIns="45720" rIns="91440" bIns="45720" rtlCol="0" anchor="ctr">
            <a:normAutofit/>
          </a:bodyPr>
          <a:lstStyle/>
          <a:p>
            <a:pPr defTabSz="914400"/>
            <a:r>
              <a:rPr lang="en-US" dirty="0"/>
              <a:t>Evaluation: Staff partners</a:t>
            </a:r>
          </a:p>
        </p:txBody>
      </p:sp>
      <p:sp>
        <p:nvSpPr>
          <p:cNvPr id="4" name="Text Placeholder 3">
            <a:extLst>
              <a:ext uri="{FF2B5EF4-FFF2-40B4-BE49-F238E27FC236}">
                <a16:creationId xmlns:a16="http://schemas.microsoft.com/office/drawing/2014/main" id="{4CCA99B2-EF01-BC70-0EFE-A5C9AE356A4B}"/>
              </a:ext>
            </a:extLst>
          </p:cNvPr>
          <p:cNvSpPr>
            <a:spLocks noGrp="1"/>
          </p:cNvSpPr>
          <p:nvPr>
            <p:ph idx="1"/>
          </p:nvPr>
        </p:nvSpPr>
        <p:spPr/>
        <p:txBody>
          <a:bodyPr vert="horz" lIns="91440" tIns="45720" rIns="91440" bIns="45720" rtlCol="0">
            <a:normAutofit/>
          </a:bodyPr>
          <a:lstStyle/>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indent="0">
              <a:buNone/>
            </a:pPr>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p:txBody>
      </p:sp>
      <p:sp>
        <p:nvSpPr>
          <p:cNvPr id="2" name="Speech Bubble: Rectangle with Corners Rounded 1">
            <a:extLst>
              <a:ext uri="{FF2B5EF4-FFF2-40B4-BE49-F238E27FC236}">
                <a16:creationId xmlns:a16="http://schemas.microsoft.com/office/drawing/2014/main" id="{F7C85F54-A150-D63F-4D7A-F1CEE3B557DC}"/>
              </a:ext>
            </a:extLst>
          </p:cNvPr>
          <p:cNvSpPr/>
          <p:nvPr/>
        </p:nvSpPr>
        <p:spPr>
          <a:xfrm>
            <a:off x="5658609" y="3367985"/>
            <a:ext cx="2824991" cy="1299496"/>
          </a:xfrm>
          <a:prstGeom prst="wedgeRoundRectCallout">
            <a:avLst>
              <a:gd name="adj1" fmla="val -32177"/>
              <a:gd name="adj2" fmla="val 77052"/>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 thought about my style of] delivery rather than just content</a:t>
            </a:r>
          </a:p>
        </p:txBody>
      </p:sp>
      <p:sp>
        <p:nvSpPr>
          <p:cNvPr id="5" name="Speech Bubble: Rectangle with Corners Rounded 4">
            <a:extLst>
              <a:ext uri="{FF2B5EF4-FFF2-40B4-BE49-F238E27FC236}">
                <a16:creationId xmlns:a16="http://schemas.microsoft.com/office/drawing/2014/main" id="{7F7BD7E6-1DD1-5919-ACA8-B1CDCBC99BAE}"/>
              </a:ext>
            </a:extLst>
          </p:cNvPr>
          <p:cNvSpPr/>
          <p:nvPr/>
        </p:nvSpPr>
        <p:spPr>
          <a:xfrm>
            <a:off x="471889" y="1446641"/>
            <a:ext cx="3484880" cy="1040139"/>
          </a:xfrm>
          <a:prstGeom prst="wedgeRoundRectCallout">
            <a:avLst>
              <a:gd name="adj1" fmla="val -36285"/>
              <a:gd name="adj2" fmla="val 83013"/>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[There was] difficulty taking bits out to make room [in the training content]</a:t>
            </a:r>
          </a:p>
        </p:txBody>
      </p:sp>
      <p:sp>
        <p:nvSpPr>
          <p:cNvPr id="6" name="Speech Bubble: Rectangle with Corners Rounded 5">
            <a:extLst>
              <a:ext uri="{FF2B5EF4-FFF2-40B4-BE49-F238E27FC236}">
                <a16:creationId xmlns:a16="http://schemas.microsoft.com/office/drawing/2014/main" id="{31D74915-4A68-1647-AFD9-03339EE9C96B}"/>
              </a:ext>
            </a:extLst>
          </p:cNvPr>
          <p:cNvSpPr/>
          <p:nvPr/>
        </p:nvSpPr>
        <p:spPr>
          <a:xfrm>
            <a:off x="571991" y="5054157"/>
            <a:ext cx="4162721" cy="1211553"/>
          </a:xfrm>
          <a:prstGeom prst="wedgeRoundRectCallout">
            <a:avLst>
              <a:gd name="adj1" fmla="val -36898"/>
              <a:gd name="adj2" fmla="val 74764"/>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 had not appreciated how my own </a:t>
            </a:r>
            <a:r>
              <a:rPr lang="en-US" dirty="0">
                <a:solidFill>
                  <a:schemeClr val="bg1"/>
                </a:solidFill>
              </a:rPr>
              <a:t>endorsement of </a:t>
            </a:r>
            <a:r>
              <a:rPr lang="en-US" sz="1800" dirty="0">
                <a:solidFill>
                  <a:schemeClr val="bg1"/>
                </a:solidFill>
                <a:latin typeface="+mn-lt"/>
                <a:cs typeface="+mn-cs"/>
              </a:rPr>
              <a:t>‘Black exceptionalism’ could harm the experience of our Black PGRs</a:t>
            </a:r>
          </a:p>
        </p:txBody>
      </p:sp>
      <p:sp>
        <p:nvSpPr>
          <p:cNvPr id="7" name="Speech Bubble: Rectangle with Corners Rounded 6">
            <a:extLst>
              <a:ext uri="{FF2B5EF4-FFF2-40B4-BE49-F238E27FC236}">
                <a16:creationId xmlns:a16="http://schemas.microsoft.com/office/drawing/2014/main" id="{A3E5FF9F-DCFA-7FA8-2C83-7CDAA26B08FA}"/>
              </a:ext>
            </a:extLst>
          </p:cNvPr>
          <p:cNvSpPr/>
          <p:nvPr/>
        </p:nvSpPr>
        <p:spPr>
          <a:xfrm>
            <a:off x="5416106" y="5234929"/>
            <a:ext cx="1910080" cy="1040139"/>
          </a:xfrm>
          <a:prstGeom prst="wedgeRoundRectCallout">
            <a:avLst>
              <a:gd name="adj1" fmla="val -30407"/>
              <a:gd name="adj2" fmla="val 83989"/>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 was a] mechanism of self-reflection</a:t>
            </a:r>
          </a:p>
        </p:txBody>
      </p:sp>
      <p:sp>
        <p:nvSpPr>
          <p:cNvPr id="9" name="Speech Bubble: Rectangle with Corners Rounded 8">
            <a:extLst>
              <a:ext uri="{FF2B5EF4-FFF2-40B4-BE49-F238E27FC236}">
                <a16:creationId xmlns:a16="http://schemas.microsoft.com/office/drawing/2014/main" id="{1FDCF80F-5B3E-B358-3D0D-360457180A09}"/>
              </a:ext>
            </a:extLst>
          </p:cNvPr>
          <p:cNvSpPr/>
          <p:nvPr/>
        </p:nvSpPr>
        <p:spPr>
          <a:xfrm>
            <a:off x="4628201" y="1283773"/>
            <a:ext cx="2389027" cy="1040139"/>
          </a:xfrm>
          <a:prstGeom prst="wedgeRoundRectCallout">
            <a:avLst>
              <a:gd name="adj1" fmla="val -29178"/>
              <a:gd name="adj2" fmla="val 8985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 taught me to be aware of] the trainers own limitations</a:t>
            </a:r>
          </a:p>
        </p:txBody>
      </p:sp>
      <p:sp>
        <p:nvSpPr>
          <p:cNvPr id="10" name="Speech Bubble: Rectangle with Corners Rounded 9">
            <a:extLst>
              <a:ext uri="{FF2B5EF4-FFF2-40B4-BE49-F238E27FC236}">
                <a16:creationId xmlns:a16="http://schemas.microsoft.com/office/drawing/2014/main" id="{03B31D68-7E62-8DEE-054C-496FC5DE8A50}"/>
              </a:ext>
            </a:extLst>
          </p:cNvPr>
          <p:cNvSpPr/>
          <p:nvPr/>
        </p:nvSpPr>
        <p:spPr>
          <a:xfrm>
            <a:off x="7754085" y="5054158"/>
            <a:ext cx="4162721" cy="1319016"/>
          </a:xfrm>
          <a:prstGeom prst="wedgeRoundRectCallout">
            <a:avLst>
              <a:gd name="adj1" fmla="val 35793"/>
              <a:gd name="adj2" fmla="val 69354"/>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 learnt to develop] agile content, reshaped based on who is coming [to the session]</a:t>
            </a:r>
          </a:p>
        </p:txBody>
      </p:sp>
      <p:sp>
        <p:nvSpPr>
          <p:cNvPr id="11" name="Speech Bubble: Rectangle with Corners Rounded 10">
            <a:extLst>
              <a:ext uri="{FF2B5EF4-FFF2-40B4-BE49-F238E27FC236}">
                <a16:creationId xmlns:a16="http://schemas.microsoft.com/office/drawing/2014/main" id="{0924F4B8-28DA-B1A0-880C-347AAC4CB4F3}"/>
              </a:ext>
            </a:extLst>
          </p:cNvPr>
          <p:cNvSpPr/>
          <p:nvPr/>
        </p:nvSpPr>
        <p:spPr>
          <a:xfrm>
            <a:off x="9691766" y="3512948"/>
            <a:ext cx="2225040" cy="976691"/>
          </a:xfrm>
          <a:prstGeom prst="wedgeRoundRectCallout">
            <a:avLst>
              <a:gd name="adj1" fmla="val -27677"/>
              <a:gd name="adj2" fmla="val 7976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It’s been a mind-opening experience</a:t>
            </a:r>
          </a:p>
        </p:txBody>
      </p:sp>
      <p:sp>
        <p:nvSpPr>
          <p:cNvPr id="12" name="Speech Bubble: Rectangle with Corners Rounded 11">
            <a:extLst>
              <a:ext uri="{FF2B5EF4-FFF2-40B4-BE49-F238E27FC236}">
                <a16:creationId xmlns:a16="http://schemas.microsoft.com/office/drawing/2014/main" id="{8AFF4C45-0A7E-B5CE-5303-7C6994B526F5}"/>
              </a:ext>
            </a:extLst>
          </p:cNvPr>
          <p:cNvSpPr/>
          <p:nvPr/>
        </p:nvSpPr>
        <p:spPr>
          <a:xfrm>
            <a:off x="8684863" y="484826"/>
            <a:ext cx="2860342" cy="1066800"/>
          </a:xfrm>
          <a:prstGeom prst="wedgeRoundRectCallout">
            <a:avLst>
              <a:gd name="adj1" fmla="val 42304"/>
              <a:gd name="adj2" fmla="val 9488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The value is in listening to PGR stories and the live circumstances… it’s a gift</a:t>
            </a:r>
            <a:endParaRPr lang="en-GB" sz="2400" dirty="0">
              <a:solidFill>
                <a:schemeClr val="bg1"/>
              </a:solidFill>
            </a:endParaRPr>
          </a:p>
        </p:txBody>
      </p:sp>
      <p:sp>
        <p:nvSpPr>
          <p:cNvPr id="13" name="Speech Bubble: Rectangle with Corners Rounded 12">
            <a:extLst>
              <a:ext uri="{FF2B5EF4-FFF2-40B4-BE49-F238E27FC236}">
                <a16:creationId xmlns:a16="http://schemas.microsoft.com/office/drawing/2014/main" id="{A1DB6533-13F2-9D65-A94D-F2992A0CEF50}"/>
              </a:ext>
            </a:extLst>
          </p:cNvPr>
          <p:cNvSpPr/>
          <p:nvPr/>
        </p:nvSpPr>
        <p:spPr>
          <a:xfrm>
            <a:off x="1584960" y="3086840"/>
            <a:ext cx="3677919" cy="1335610"/>
          </a:xfrm>
          <a:prstGeom prst="wedgeRoundRectCallout">
            <a:avLst>
              <a:gd name="adj1" fmla="val -3469"/>
              <a:gd name="adj2" fmla="val 77022"/>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dirty="0">
                <a:solidFill>
                  <a:schemeClr val="bg1"/>
                </a:solidFill>
                <a:latin typeface="+mn-lt"/>
                <a:cs typeface="+mn-cs"/>
              </a:rPr>
              <a:t>the staff training… needed more discussion and more on the system</a:t>
            </a:r>
          </a:p>
        </p:txBody>
      </p:sp>
      <p:sp>
        <p:nvSpPr>
          <p:cNvPr id="14" name="Speech Bubble: Rectangle with Corners Rounded 13">
            <a:extLst>
              <a:ext uri="{FF2B5EF4-FFF2-40B4-BE49-F238E27FC236}">
                <a16:creationId xmlns:a16="http://schemas.microsoft.com/office/drawing/2014/main" id="{BC66BBE9-7C3F-A9E8-ACBB-43FFEE4FE2DD}"/>
              </a:ext>
            </a:extLst>
          </p:cNvPr>
          <p:cNvSpPr/>
          <p:nvPr/>
        </p:nvSpPr>
        <p:spPr>
          <a:xfrm>
            <a:off x="7638894" y="1946447"/>
            <a:ext cx="2389026" cy="1211553"/>
          </a:xfrm>
          <a:prstGeom prst="wedgeRoundRectCallout">
            <a:avLst>
              <a:gd name="adj1" fmla="val 8241"/>
              <a:gd name="adj2" fmla="val 9833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 helps all… [it is] applicable across a variety of contexts</a:t>
            </a:r>
          </a:p>
        </p:txBody>
      </p:sp>
    </p:spTree>
    <p:extLst>
      <p:ext uri="{BB962C8B-B14F-4D97-AF65-F5344CB8AC3E}">
        <p14:creationId xmlns:p14="http://schemas.microsoft.com/office/powerpoint/2010/main" val="3722359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00809" y="9441"/>
            <a:ext cx="10515600" cy="1325563"/>
          </a:xfrm>
        </p:spPr>
        <p:txBody>
          <a:bodyPr vert="horz" lIns="91440" tIns="45720" rIns="91440" bIns="45720" rtlCol="0" anchor="ctr">
            <a:normAutofit/>
          </a:bodyPr>
          <a:lstStyle/>
          <a:p>
            <a:pPr defTabSz="914400"/>
            <a:r>
              <a:rPr lang="en-US" dirty="0"/>
              <a:t>Evaluation: Student partners</a:t>
            </a:r>
          </a:p>
        </p:txBody>
      </p:sp>
      <p:sp>
        <p:nvSpPr>
          <p:cNvPr id="4" name="Text Placeholder 3">
            <a:extLst>
              <a:ext uri="{FF2B5EF4-FFF2-40B4-BE49-F238E27FC236}">
                <a16:creationId xmlns:a16="http://schemas.microsoft.com/office/drawing/2014/main" id="{4CCA99B2-EF01-BC70-0EFE-A5C9AE356A4B}"/>
              </a:ext>
            </a:extLst>
          </p:cNvPr>
          <p:cNvSpPr>
            <a:spLocks noGrp="1"/>
          </p:cNvSpPr>
          <p:nvPr>
            <p:ph idx="1"/>
          </p:nvPr>
        </p:nvSpPr>
        <p:spPr/>
        <p:txBody>
          <a:bodyPr vert="horz" lIns="91440" tIns="45720" rIns="91440" bIns="45720" rtlCol="0">
            <a:normAutofit/>
          </a:bodyPr>
          <a:lstStyle/>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indent="0">
              <a:buNone/>
            </a:pPr>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p:txBody>
      </p:sp>
      <p:sp>
        <p:nvSpPr>
          <p:cNvPr id="2" name="Speech Bubble: Rectangle with Corners Rounded 1">
            <a:extLst>
              <a:ext uri="{FF2B5EF4-FFF2-40B4-BE49-F238E27FC236}">
                <a16:creationId xmlns:a16="http://schemas.microsoft.com/office/drawing/2014/main" id="{F7C85F54-A150-D63F-4D7A-F1CEE3B557DC}"/>
              </a:ext>
            </a:extLst>
          </p:cNvPr>
          <p:cNvSpPr/>
          <p:nvPr/>
        </p:nvSpPr>
        <p:spPr>
          <a:xfrm>
            <a:off x="5319596" y="1096109"/>
            <a:ext cx="2081126" cy="1642101"/>
          </a:xfrm>
          <a:prstGeom prst="wedgeRoundRectCallout">
            <a:avLst>
              <a:gd name="adj1" fmla="val 38612"/>
              <a:gd name="adj2" fmla="val 72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GB" sz="1800" dirty="0"/>
              <a:t>I’m optimistic that the feedback we gave will be implemented</a:t>
            </a:r>
            <a:endParaRPr lang="en-US" sz="1800" dirty="0">
              <a:solidFill>
                <a:schemeClr val="bg1"/>
              </a:solidFill>
              <a:latin typeface="+mn-lt"/>
              <a:cs typeface="+mn-cs"/>
            </a:endParaRPr>
          </a:p>
        </p:txBody>
      </p:sp>
      <p:sp>
        <p:nvSpPr>
          <p:cNvPr id="5" name="Speech Bubble: Rectangle with Corners Rounded 4">
            <a:extLst>
              <a:ext uri="{FF2B5EF4-FFF2-40B4-BE49-F238E27FC236}">
                <a16:creationId xmlns:a16="http://schemas.microsoft.com/office/drawing/2014/main" id="{7F7BD7E6-1DD1-5919-ACA8-B1CDCBC99BAE}"/>
              </a:ext>
            </a:extLst>
          </p:cNvPr>
          <p:cNvSpPr/>
          <p:nvPr/>
        </p:nvSpPr>
        <p:spPr>
          <a:xfrm>
            <a:off x="464241" y="1148079"/>
            <a:ext cx="4226559" cy="1808290"/>
          </a:xfrm>
          <a:prstGeom prst="wedgeRoundRectCallout">
            <a:avLst>
              <a:gd name="adj1" fmla="val -33897"/>
              <a:gd name="adj2" fmla="val 747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dirty="0"/>
              <a:t>Surrey is so insular, and this could limit the sway that the DC could have over academics</a:t>
            </a:r>
            <a:r>
              <a:rPr lang="en-GB" sz="1800" b="1" dirty="0"/>
              <a:t>… It’s all about power dynamics. People are unwilling to relinquish power in a way that might threaten their egos and positions</a:t>
            </a:r>
            <a:r>
              <a:rPr lang="en-GB" sz="1800" dirty="0"/>
              <a:t>.</a:t>
            </a:r>
          </a:p>
        </p:txBody>
      </p:sp>
      <p:sp>
        <p:nvSpPr>
          <p:cNvPr id="6" name="Speech Bubble: Rectangle with Corners Rounded 5">
            <a:extLst>
              <a:ext uri="{FF2B5EF4-FFF2-40B4-BE49-F238E27FC236}">
                <a16:creationId xmlns:a16="http://schemas.microsoft.com/office/drawing/2014/main" id="{31D74915-4A68-1647-AFD9-03339EE9C96B}"/>
              </a:ext>
            </a:extLst>
          </p:cNvPr>
          <p:cNvSpPr/>
          <p:nvPr/>
        </p:nvSpPr>
        <p:spPr>
          <a:xfrm>
            <a:off x="400809" y="5126504"/>
            <a:ext cx="4416217" cy="1211553"/>
          </a:xfrm>
          <a:prstGeom prst="wedgeRoundRectCallout">
            <a:avLst>
              <a:gd name="adj1" fmla="val 37182"/>
              <a:gd name="adj2" fmla="val 739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a:t>Because of the colour of my skin, I spend a lot of time dealing with trivial things rather than focusing on my research</a:t>
            </a:r>
            <a:r>
              <a:rPr lang="en-GB" sz="1800"/>
              <a:t>… This is why I got involved with the DecolT process…</a:t>
            </a:r>
            <a:endParaRPr lang="en-GB" sz="1800" dirty="0"/>
          </a:p>
        </p:txBody>
      </p:sp>
      <p:sp>
        <p:nvSpPr>
          <p:cNvPr id="7" name="Speech Bubble: Rectangle with Corners Rounded 6">
            <a:extLst>
              <a:ext uri="{FF2B5EF4-FFF2-40B4-BE49-F238E27FC236}">
                <a16:creationId xmlns:a16="http://schemas.microsoft.com/office/drawing/2014/main" id="{A3E5FF9F-DCFA-7FA8-2C83-7CDAA26B08FA}"/>
              </a:ext>
            </a:extLst>
          </p:cNvPr>
          <p:cNvSpPr/>
          <p:nvPr/>
        </p:nvSpPr>
        <p:spPr>
          <a:xfrm>
            <a:off x="5509518" y="5217323"/>
            <a:ext cx="1910080" cy="1040139"/>
          </a:xfrm>
          <a:prstGeom prst="wedgeRoundRectCallout">
            <a:avLst>
              <a:gd name="adj1" fmla="val -30407"/>
              <a:gd name="adj2" fmla="val 839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dirty="0" err="1"/>
              <a:t>DecolT</a:t>
            </a:r>
            <a:r>
              <a:rPr lang="en-GB" sz="1800" b="1" dirty="0"/>
              <a:t> can inform the way we teach.</a:t>
            </a:r>
          </a:p>
        </p:txBody>
      </p:sp>
      <p:sp>
        <p:nvSpPr>
          <p:cNvPr id="9" name="Speech Bubble: Rectangle with Corners Rounded 8">
            <a:extLst>
              <a:ext uri="{FF2B5EF4-FFF2-40B4-BE49-F238E27FC236}">
                <a16:creationId xmlns:a16="http://schemas.microsoft.com/office/drawing/2014/main" id="{1FDCF80F-5B3E-B358-3D0D-360457180A09}"/>
              </a:ext>
            </a:extLst>
          </p:cNvPr>
          <p:cNvSpPr/>
          <p:nvPr/>
        </p:nvSpPr>
        <p:spPr>
          <a:xfrm>
            <a:off x="8219439" y="2350593"/>
            <a:ext cx="3325764" cy="1469567"/>
          </a:xfrm>
          <a:prstGeom prst="wedgeRoundRectCallout">
            <a:avLst>
              <a:gd name="adj1" fmla="val -36510"/>
              <a:gd name="adj2" fmla="val 814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I was considering an academic career… This is why I ended up on the </a:t>
            </a:r>
            <a:r>
              <a:rPr lang="en-GB" sz="1600" dirty="0" err="1"/>
              <a:t>DecolT</a:t>
            </a:r>
            <a:r>
              <a:rPr lang="en-GB" sz="1600" dirty="0"/>
              <a:t> project. </a:t>
            </a:r>
            <a:r>
              <a:rPr lang="en-GB" sz="1600" b="1" dirty="0"/>
              <a:t>I questioned why I would want to be in this kind of institution.</a:t>
            </a:r>
          </a:p>
        </p:txBody>
      </p:sp>
      <p:sp>
        <p:nvSpPr>
          <p:cNvPr id="10" name="Speech Bubble: Rectangle with Corners Rounded 9">
            <a:extLst>
              <a:ext uri="{FF2B5EF4-FFF2-40B4-BE49-F238E27FC236}">
                <a16:creationId xmlns:a16="http://schemas.microsoft.com/office/drawing/2014/main" id="{03B31D68-7E62-8DEE-054C-496FC5DE8A50}"/>
              </a:ext>
            </a:extLst>
          </p:cNvPr>
          <p:cNvSpPr/>
          <p:nvPr/>
        </p:nvSpPr>
        <p:spPr>
          <a:xfrm>
            <a:off x="7800961" y="4517673"/>
            <a:ext cx="4162721" cy="1699539"/>
          </a:xfrm>
          <a:prstGeom prst="wedgeRoundRectCallout">
            <a:avLst>
              <a:gd name="adj1" fmla="val 35060"/>
              <a:gd name="adj2" fmla="val 664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people outside of the DC are still belonging the way they do… </a:t>
            </a:r>
            <a:r>
              <a:rPr lang="en-GB" b="1" dirty="0"/>
              <a:t>It’s not changing too much. We are taking very small steps.</a:t>
            </a:r>
          </a:p>
        </p:txBody>
      </p:sp>
      <p:sp>
        <p:nvSpPr>
          <p:cNvPr id="12" name="Speech Bubble: Rectangle with Corners Rounded 11">
            <a:extLst>
              <a:ext uri="{FF2B5EF4-FFF2-40B4-BE49-F238E27FC236}">
                <a16:creationId xmlns:a16="http://schemas.microsoft.com/office/drawing/2014/main" id="{8AFF4C45-0A7E-B5CE-5303-7C6994B526F5}"/>
              </a:ext>
            </a:extLst>
          </p:cNvPr>
          <p:cNvSpPr/>
          <p:nvPr/>
        </p:nvSpPr>
        <p:spPr>
          <a:xfrm>
            <a:off x="8219440" y="484826"/>
            <a:ext cx="3325765" cy="1066800"/>
          </a:xfrm>
          <a:prstGeom prst="wedgeRoundRectCallout">
            <a:avLst>
              <a:gd name="adj1" fmla="val 42304"/>
              <a:gd name="adj2" fmla="val 94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It will take a long time to have an impact</a:t>
            </a:r>
            <a:r>
              <a:rPr lang="en-GB" b="1" dirty="0"/>
              <a:t>. Inequality is ingrained with so many layers</a:t>
            </a:r>
            <a:r>
              <a:rPr lang="en-GB" dirty="0"/>
              <a:t>.</a:t>
            </a:r>
          </a:p>
        </p:txBody>
      </p:sp>
      <p:sp>
        <p:nvSpPr>
          <p:cNvPr id="13" name="Speech Bubble: Rectangle with Corners Rounded 12">
            <a:extLst>
              <a:ext uri="{FF2B5EF4-FFF2-40B4-BE49-F238E27FC236}">
                <a16:creationId xmlns:a16="http://schemas.microsoft.com/office/drawing/2014/main" id="{A1DB6533-13F2-9D65-A94D-F2992A0CEF50}"/>
              </a:ext>
            </a:extLst>
          </p:cNvPr>
          <p:cNvSpPr/>
          <p:nvPr/>
        </p:nvSpPr>
        <p:spPr>
          <a:xfrm>
            <a:off x="2105498" y="3289954"/>
            <a:ext cx="5006502" cy="1335610"/>
          </a:xfrm>
          <a:prstGeom prst="wedgeRoundRectCallout">
            <a:avLst>
              <a:gd name="adj1" fmla="val -41494"/>
              <a:gd name="adj2" fmla="val 701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GB" sz="1800" dirty="0"/>
              <a:t>It’s good to see that staff in </a:t>
            </a:r>
            <a:r>
              <a:rPr lang="en-GB" sz="1800" b="1" dirty="0"/>
              <a:t>my</a:t>
            </a:r>
            <a:r>
              <a:rPr lang="en-GB" sz="1800" dirty="0"/>
              <a:t> </a:t>
            </a:r>
            <a:r>
              <a:rPr lang="en-GB" sz="1800" b="1" dirty="0"/>
              <a:t>department are recognising (</a:t>
            </a:r>
            <a:r>
              <a:rPr lang="en-GB" sz="1800" b="1" dirty="0" err="1"/>
              <a:t>DecolT</a:t>
            </a:r>
            <a:r>
              <a:rPr lang="en-GB" sz="1800" b="1" dirty="0"/>
              <a:t>) and telling PGRs about it</a:t>
            </a:r>
            <a:r>
              <a:rPr lang="en-GB" sz="1800" dirty="0"/>
              <a:t>. That touches my heart, a little bit…</a:t>
            </a:r>
            <a:endParaRPr lang="en-US" dirty="0">
              <a:solidFill>
                <a:schemeClr val="bg1"/>
              </a:solidFill>
              <a:latin typeface="+mn-lt"/>
              <a:cs typeface="+mn-cs"/>
            </a:endParaRPr>
          </a:p>
        </p:txBody>
      </p:sp>
    </p:spTree>
    <p:extLst>
      <p:ext uri="{BB962C8B-B14F-4D97-AF65-F5344CB8AC3E}">
        <p14:creationId xmlns:p14="http://schemas.microsoft.com/office/powerpoint/2010/main" val="2439503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p:cNvSpPr>
            <a:spLocks noGrp="1"/>
          </p:cNvSpPr>
          <p:nvPr>
            <p:ph type="title"/>
          </p:nvPr>
        </p:nvSpPr>
        <p:spPr>
          <a:xfrm>
            <a:off x="406885" y="182563"/>
            <a:ext cx="6975937" cy="1325563"/>
          </a:xfrm>
        </p:spPr>
        <p:txBody>
          <a:bodyPr vert="horz" lIns="91440" tIns="45720" rIns="91440" bIns="45720" rtlCol="0" anchor="ctr">
            <a:normAutofit/>
          </a:bodyPr>
          <a:lstStyle/>
          <a:p>
            <a:pPr defTabSz="914400"/>
            <a:r>
              <a:rPr lang="en-US" dirty="0"/>
              <a:t>Tips for future Partnerships</a:t>
            </a:r>
          </a:p>
        </p:txBody>
      </p:sp>
      <p:sp>
        <p:nvSpPr>
          <p:cNvPr id="4" name="Text Placeholder 3">
            <a:extLst>
              <a:ext uri="{FF2B5EF4-FFF2-40B4-BE49-F238E27FC236}">
                <a16:creationId xmlns:a16="http://schemas.microsoft.com/office/drawing/2014/main" id="{4CCA99B2-EF01-BC70-0EFE-A5C9AE356A4B}"/>
              </a:ext>
            </a:extLst>
          </p:cNvPr>
          <p:cNvSpPr>
            <a:spLocks noGrp="1"/>
          </p:cNvSpPr>
          <p:nvPr>
            <p:ph type="body" sz="quarter" idx="12"/>
          </p:nvPr>
        </p:nvSpPr>
        <p:spPr>
          <a:xfrm>
            <a:off x="694842" y="1690689"/>
            <a:ext cx="5108069" cy="4486274"/>
          </a:xfrm>
        </p:spPr>
        <p:txBody>
          <a:bodyPr vert="horz" lIns="91440" tIns="45720" rIns="91440" bIns="45720" rtlCol="0">
            <a:normAutofit/>
          </a:bodyPr>
          <a:lstStyle/>
          <a:p>
            <a:pPr lvl="0"/>
            <a:r>
              <a:rPr lang="en-GB" sz="1800" dirty="0"/>
              <a:t>Allow people to make mistakes – if its working, it will happen!</a:t>
            </a:r>
          </a:p>
          <a:p>
            <a:pPr lvl="0"/>
            <a:r>
              <a:rPr lang="en-GB" sz="1800" dirty="0"/>
              <a:t>Pay your PGRs if you can</a:t>
            </a:r>
          </a:p>
          <a:p>
            <a:pPr lvl="0"/>
            <a:r>
              <a:rPr lang="en-GB" sz="1800" dirty="0"/>
              <a:t>“Be prepared to be changed…”</a:t>
            </a:r>
          </a:p>
          <a:p>
            <a:r>
              <a:rPr lang="en-GB" sz="1800" dirty="0"/>
              <a:t>Be careful not to take on the anxieties. It is emotional and at times uncomfortable work, for both students and staff</a:t>
            </a:r>
          </a:p>
          <a:p>
            <a:pPr lvl="0"/>
            <a:r>
              <a:rPr lang="en-GB" sz="1800" dirty="0"/>
              <a:t>Some sector wide issues are outside of our circle of influence. Have realistic expectations of yourselves as you can't solve everything</a:t>
            </a:r>
          </a:p>
          <a:p>
            <a:pPr marL="0" indent="0">
              <a:buNone/>
            </a:pPr>
            <a:endParaRPr lang="en-US" sz="2000" dirty="0">
              <a:solidFill>
                <a:schemeClr val="tx1"/>
              </a:solidFill>
              <a:latin typeface="+mn-lt"/>
              <a:cs typeface="+mn-cs"/>
            </a:endParaRPr>
          </a:p>
          <a:p>
            <a:pPr marL="0"/>
            <a:endParaRPr lang="en-US" sz="700" dirty="0">
              <a:solidFill>
                <a:schemeClr val="tx1"/>
              </a:solidFill>
              <a:latin typeface="+mn-lt"/>
              <a:cs typeface="+mn-cs"/>
            </a:endParaRPr>
          </a:p>
          <a:p>
            <a:pPr marL="0"/>
            <a:endParaRPr lang="en-US" sz="700" dirty="0">
              <a:solidFill>
                <a:schemeClr val="tx1"/>
              </a:solidFill>
              <a:latin typeface="+mn-lt"/>
              <a:cs typeface="+mn-cs"/>
            </a:endParaRPr>
          </a:p>
        </p:txBody>
      </p:sp>
      <p:pic>
        <p:nvPicPr>
          <p:cNvPr id="8" name="Picture 7" descr="A trans person looking at a computer">
            <a:extLst>
              <a:ext uri="{FF2B5EF4-FFF2-40B4-BE49-F238E27FC236}">
                <a16:creationId xmlns:a16="http://schemas.microsoft.com/office/drawing/2014/main" id="{127DDDCC-B483-BAD2-400A-03E16ECF51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75" r="26373"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610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dirty="0"/>
              <a:t>Objectives of this workshop</a:t>
            </a:r>
            <a:endParaRPr lang="en-GB" dirty="0"/>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1414501" y="2729870"/>
            <a:ext cx="9362997" cy="3265981"/>
          </a:xfrm>
        </p:spPr>
        <p:txBody>
          <a:bodyPr>
            <a:normAutofit/>
          </a:bodyPr>
          <a:lstStyle/>
          <a:p>
            <a:pPr algn="l">
              <a:buFont typeface="Arial" panose="020B0604020202020204" pitchFamily="34" charset="0"/>
              <a:buChar char="•"/>
            </a:pPr>
            <a:r>
              <a:rPr lang="en-GB" sz="2000" dirty="0"/>
              <a:t>You </a:t>
            </a:r>
            <a:r>
              <a:rPr lang="en-GB" sz="2000" b="1" dirty="0"/>
              <a:t>feel more confident and motivated </a:t>
            </a:r>
            <a:r>
              <a:rPr lang="en-GB" sz="2000" dirty="0"/>
              <a:t>to embed inclusive &amp; co-creation practices within your own institutions</a:t>
            </a:r>
          </a:p>
          <a:p>
            <a:pPr algn="l">
              <a:buFont typeface="Arial" panose="020B0604020202020204" pitchFamily="34" charset="0"/>
              <a:buChar char="•"/>
            </a:pPr>
            <a:r>
              <a:rPr lang="en-GB" sz="2000" dirty="0"/>
              <a:t>You come away with </a:t>
            </a:r>
            <a:r>
              <a:rPr lang="en-GB" sz="2000" b="1" dirty="0"/>
              <a:t>examples of good practice </a:t>
            </a:r>
            <a:r>
              <a:rPr lang="en-GB" sz="2000" dirty="0"/>
              <a:t>for race-related PGR/staff partnership and co-creation projects</a:t>
            </a:r>
          </a:p>
          <a:p>
            <a:pPr algn="l">
              <a:buFont typeface="Arial" panose="020B0604020202020204" pitchFamily="34" charset="0"/>
              <a:buChar char="•"/>
            </a:pPr>
            <a:r>
              <a:rPr lang="en-GB" sz="2000" dirty="0"/>
              <a:t>You leave with some </a:t>
            </a:r>
            <a:r>
              <a:rPr lang="en-GB" sz="2000" b="1" dirty="0"/>
              <a:t>easy-to-apply tips on how to 'decolonise' training </a:t>
            </a:r>
            <a:r>
              <a:rPr lang="en-GB" sz="2000" dirty="0"/>
              <a:t>so it better supports ethnic minority PGRs</a:t>
            </a:r>
          </a:p>
          <a:p>
            <a:pPr algn="l">
              <a:buFont typeface="Arial" panose="020B0604020202020204" pitchFamily="34" charset="0"/>
              <a:buChar char="•"/>
            </a:pPr>
            <a:r>
              <a:rPr lang="en-GB" sz="2000" dirty="0"/>
              <a:t>You will feel that you participated in </a:t>
            </a:r>
            <a:r>
              <a:rPr lang="en-GB" sz="2000" b="1" dirty="0"/>
              <a:t>a meaningful and safe exploration of change agency, anti-racism and allyship in researcher development</a:t>
            </a:r>
          </a:p>
          <a:p>
            <a:pPr marL="0" indent="0">
              <a:buNone/>
            </a:pPr>
            <a:endParaRPr lang="en-GB" sz="2400" dirty="0"/>
          </a:p>
        </p:txBody>
      </p:sp>
    </p:spTree>
    <p:extLst>
      <p:ext uri="{BB962C8B-B14F-4D97-AF65-F5344CB8AC3E}">
        <p14:creationId xmlns:p14="http://schemas.microsoft.com/office/powerpoint/2010/main" val="411498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dirty="0"/>
              <a:t>Objectives of this workshop</a:t>
            </a:r>
            <a:endParaRPr lang="en-GB" dirty="0"/>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1414501" y="2729870"/>
            <a:ext cx="9362997" cy="3265981"/>
          </a:xfrm>
        </p:spPr>
        <p:txBody>
          <a:bodyPr>
            <a:normAutofit/>
          </a:bodyPr>
          <a:lstStyle/>
          <a:p>
            <a:pPr algn="l">
              <a:buFont typeface="Arial" panose="020B0604020202020204" pitchFamily="34" charset="0"/>
              <a:buChar char="•"/>
            </a:pPr>
            <a:r>
              <a:rPr lang="en-GB" sz="1800" dirty="0"/>
              <a:t>You feel more confident and motivated to embed inclusive &amp; co-creation practices within your own institutions</a:t>
            </a:r>
          </a:p>
          <a:p>
            <a:pPr algn="l">
              <a:buFont typeface="Arial" panose="020B0604020202020204" pitchFamily="34" charset="0"/>
              <a:buChar char="•"/>
            </a:pPr>
            <a:r>
              <a:rPr lang="en-GB" sz="1800" dirty="0"/>
              <a:t>See examples of good practice for race-related PGR/staff partnership and co-creation projects</a:t>
            </a:r>
          </a:p>
          <a:p>
            <a:pPr algn="l">
              <a:buFont typeface="Arial" panose="020B0604020202020204" pitchFamily="34" charset="0"/>
              <a:buChar char="•"/>
            </a:pPr>
            <a:r>
              <a:rPr lang="en-GB" sz="1800" dirty="0"/>
              <a:t>Easy-to-apply tips on how to 'decolonise' training to work with ethnic minority PGRs</a:t>
            </a:r>
          </a:p>
          <a:p>
            <a:pPr algn="l">
              <a:buFont typeface="Arial" panose="020B0604020202020204" pitchFamily="34" charset="0"/>
              <a:buChar char="•"/>
            </a:pPr>
            <a:r>
              <a:rPr lang="en-GB" sz="1800" dirty="0"/>
              <a:t>You will have participated in meaningful exploration of change agency, anti-racism and allyship</a:t>
            </a:r>
            <a:endParaRPr lang="en-GB" sz="1800" dirty="0">
              <a:solidFill>
                <a:srgbClr val="32333C"/>
              </a:solidFill>
              <a:latin typeface="Titillium Web" panose="020B0604020202020204" pitchFamily="2" charset="0"/>
            </a:endParaRPr>
          </a:p>
          <a:p>
            <a:pPr marL="0" indent="0">
              <a:buNone/>
            </a:pPr>
            <a:endParaRPr lang="en-GB" sz="2400" dirty="0"/>
          </a:p>
        </p:txBody>
      </p:sp>
    </p:spTree>
    <p:extLst>
      <p:ext uri="{BB962C8B-B14F-4D97-AF65-F5344CB8AC3E}">
        <p14:creationId xmlns:p14="http://schemas.microsoft.com/office/powerpoint/2010/main" val="3490740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0479D35-CA0E-AE8D-C6D6-AE9BA9F5138C}"/>
              </a:ext>
            </a:extLst>
          </p:cNvPr>
          <p:cNvSpPr>
            <a:spLocks noGrp="1"/>
          </p:cNvSpPr>
          <p:nvPr>
            <p:ph type="body" sz="quarter" idx="12"/>
          </p:nvPr>
        </p:nvSpPr>
        <p:spPr/>
        <p:txBody>
          <a:bodyPr vert="horz" lIns="91440" tIns="45720" rIns="91440" bIns="45720" rtlCol="0" anchor="t">
            <a:normAutofit/>
          </a:bodyPr>
          <a:lstStyle/>
          <a:p>
            <a:pPr marL="0" indent="0">
              <a:buNone/>
            </a:pPr>
            <a:endParaRPr lang="en-GB" dirty="0"/>
          </a:p>
          <a:p>
            <a:r>
              <a:rPr lang="en-GB" dirty="0"/>
              <a:t>In what way did you find this workshop helpful?</a:t>
            </a:r>
          </a:p>
          <a:p>
            <a:pPr marL="0" indent="0">
              <a:buNone/>
            </a:pPr>
            <a:endParaRPr lang="en-GB" dirty="0"/>
          </a:p>
          <a:p>
            <a:r>
              <a:rPr lang="en-GB" dirty="0">
                <a:latin typeface="Arial"/>
                <a:cs typeface="Arial"/>
              </a:rPr>
              <a:t>What are you going to do now, as a result of attending this workshop?</a:t>
            </a:r>
          </a:p>
          <a:p>
            <a:endParaRPr lang="en-GB" sz="1800" dirty="0"/>
          </a:p>
        </p:txBody>
      </p:sp>
      <p:sp>
        <p:nvSpPr>
          <p:cNvPr id="4" name="Title 3">
            <a:extLst>
              <a:ext uri="{FF2B5EF4-FFF2-40B4-BE49-F238E27FC236}">
                <a16:creationId xmlns:a16="http://schemas.microsoft.com/office/drawing/2014/main" id="{DBA9F823-1334-35DA-765C-7EF72954C8B5}"/>
              </a:ext>
            </a:extLst>
          </p:cNvPr>
          <p:cNvSpPr>
            <a:spLocks noGrp="1"/>
          </p:cNvSpPr>
          <p:nvPr>
            <p:ph type="title"/>
          </p:nvPr>
        </p:nvSpPr>
        <p:spPr/>
        <p:txBody>
          <a:bodyPr/>
          <a:lstStyle/>
          <a:p>
            <a:r>
              <a:rPr lang="en-GB" dirty="0"/>
              <a:t>Post it! Give us your Feedback</a:t>
            </a:r>
          </a:p>
        </p:txBody>
      </p:sp>
      <p:sp>
        <p:nvSpPr>
          <p:cNvPr id="2" name="TextBox 1">
            <a:extLst>
              <a:ext uri="{FF2B5EF4-FFF2-40B4-BE49-F238E27FC236}">
                <a16:creationId xmlns:a16="http://schemas.microsoft.com/office/drawing/2014/main" id="{4C6A263D-2D1A-8E66-D598-847F2774AC8E}"/>
              </a:ext>
            </a:extLst>
          </p:cNvPr>
          <p:cNvSpPr txBox="1"/>
          <p:nvPr/>
        </p:nvSpPr>
        <p:spPr>
          <a:xfrm>
            <a:off x="1" y="5002070"/>
            <a:ext cx="12192000" cy="1323439"/>
          </a:xfrm>
          <a:prstGeom prst="rect">
            <a:avLst/>
          </a:prstGeom>
          <a:solidFill>
            <a:schemeClr val="accent6">
              <a:lumMod val="20000"/>
              <a:lumOff val="80000"/>
            </a:schemeClr>
          </a:solidFill>
          <a:ln>
            <a:prstDash val="sysDot"/>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0" i="0" u="none" strike="noStrike" dirty="0">
                <a:solidFill>
                  <a:srgbClr val="18654D"/>
                </a:solidFill>
                <a:latin typeface="Arial"/>
              </a:rPr>
              <a:t>The feedback we received from this activity demonstrates genuine impact on researcher developer motivation </a:t>
            </a:r>
            <a:r>
              <a:rPr lang="en-GB" sz="1600" dirty="0">
                <a:solidFill>
                  <a:srgbClr val="18654D"/>
                </a:solidFill>
                <a:latin typeface="Arial"/>
              </a:rPr>
              <a:t>and engagement</a:t>
            </a:r>
            <a:r>
              <a:rPr lang="en-GB" sz="1600" b="0" i="0" u="none" strike="noStrike" dirty="0">
                <a:solidFill>
                  <a:srgbClr val="18654D"/>
                </a:solidFill>
                <a:latin typeface="Arial"/>
              </a:rPr>
              <a:t>. </a:t>
            </a:r>
          </a:p>
          <a:p>
            <a:endParaRPr lang="en-GB" sz="1600" dirty="0">
              <a:solidFill>
                <a:srgbClr val="18654D"/>
              </a:solidFill>
              <a:latin typeface="Arial"/>
            </a:endParaRPr>
          </a:p>
          <a:p>
            <a:r>
              <a:rPr lang="en-GB" sz="1600" b="0" i="0" u="none" strike="noStrike" dirty="0">
                <a:solidFill>
                  <a:srgbClr val="18654D"/>
                </a:solidFill>
                <a:latin typeface="Arial"/>
              </a:rPr>
              <a:t>The full </a:t>
            </a:r>
            <a:r>
              <a:rPr lang="en-GB" sz="1600" dirty="0">
                <a:solidFill>
                  <a:srgbClr val="18654D"/>
                </a:solidFill>
                <a:latin typeface="Arial"/>
              </a:rPr>
              <a:t>selection</a:t>
            </a:r>
            <a:r>
              <a:rPr lang="en-GB" sz="1600" b="0" i="0" u="none" strike="noStrike" dirty="0">
                <a:solidFill>
                  <a:srgbClr val="18654D"/>
                </a:solidFill>
                <a:latin typeface="Arial"/>
              </a:rPr>
              <a:t> of feedback </a:t>
            </a:r>
            <a:r>
              <a:rPr lang="en-GB" sz="1600" dirty="0">
                <a:solidFill>
                  <a:srgbClr val="18654D"/>
                </a:solidFill>
                <a:latin typeface="Arial"/>
              </a:rPr>
              <a:t>we received from</a:t>
            </a:r>
            <a:r>
              <a:rPr lang="en-GB" sz="1600" b="0" i="0" u="none" strike="noStrike" dirty="0">
                <a:solidFill>
                  <a:srgbClr val="18654D"/>
                </a:solidFill>
                <a:latin typeface="Arial"/>
              </a:rPr>
              <a:t> this session is available here</a:t>
            </a:r>
            <a:r>
              <a:rPr lang="en-GB" sz="1600" dirty="0">
                <a:solidFill>
                  <a:srgbClr val="18654D"/>
                </a:solidFill>
                <a:latin typeface="Arial"/>
              </a:rPr>
              <a:t>: </a:t>
            </a:r>
            <a:r>
              <a:rPr lang="en-GB" sz="1600" dirty="0">
                <a:hlinkClick r:id="rId2" tooltip="Original URL: https://github.com/superbfluous/decolonising-training. Click or tap if you trust this link."/>
              </a:rPr>
              <a:t>https://github.com/superbfluous/decolonising-training</a:t>
            </a:r>
            <a:r>
              <a:rPr lang="en-GB" sz="1600" dirty="0">
                <a:solidFill>
                  <a:srgbClr val="18654D"/>
                </a:solidFill>
                <a:latin typeface="Arial"/>
              </a:rPr>
              <a:t>. </a:t>
            </a:r>
          </a:p>
          <a:p>
            <a:endParaRPr lang="en-GB" sz="1600" dirty="0">
              <a:solidFill>
                <a:srgbClr val="18654D"/>
              </a:solidFill>
              <a:latin typeface="Arial"/>
            </a:endParaRPr>
          </a:p>
          <a:p>
            <a:r>
              <a:rPr lang="en-GB" sz="1600" dirty="0">
                <a:solidFill>
                  <a:srgbClr val="18654D"/>
                </a:solidFill>
                <a:latin typeface="Arial"/>
              </a:rPr>
              <a:t>U</a:t>
            </a:r>
            <a:r>
              <a:rPr lang="en-GB" sz="1600" dirty="0">
                <a:solidFill>
                  <a:srgbClr val="18654D"/>
                </a:solidFill>
                <a:latin typeface="Arial"/>
                <a:cs typeface="Calibri"/>
              </a:rPr>
              <a:t>nfortunately this is a PDF scanned file so please contact Neelam if you require an alternative form of access.</a:t>
            </a:r>
            <a:endParaRPr lang="en-US" sz="1600" dirty="0">
              <a:cs typeface="Calibri"/>
            </a:endParaRPr>
          </a:p>
        </p:txBody>
      </p:sp>
    </p:spTree>
    <p:extLst>
      <p:ext uri="{BB962C8B-B14F-4D97-AF65-F5344CB8AC3E}">
        <p14:creationId xmlns:p14="http://schemas.microsoft.com/office/powerpoint/2010/main" val="3943363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E732-BAF7-16EF-3756-48B165F39BE3}"/>
              </a:ext>
            </a:extLst>
          </p:cNvPr>
          <p:cNvSpPr>
            <a:spLocks noGrp="1"/>
          </p:cNvSpPr>
          <p:nvPr>
            <p:ph type="title"/>
          </p:nvPr>
        </p:nvSpPr>
        <p:spPr>
          <a:xfrm>
            <a:off x="334063" y="2765279"/>
            <a:ext cx="5208898" cy="2237997"/>
          </a:xfrm>
        </p:spPr>
        <p:txBody>
          <a:bodyPr>
            <a:normAutofit fontScale="90000"/>
          </a:bodyPr>
          <a:lstStyle/>
          <a:p>
            <a:r>
              <a:rPr lang="en-GB" dirty="0"/>
              <a:t>Thank you and good luck!</a:t>
            </a:r>
            <a:br>
              <a:rPr lang="en-GB" dirty="0"/>
            </a:br>
            <a:br>
              <a:rPr lang="en-GB" dirty="0"/>
            </a:br>
            <a:r>
              <a:rPr lang="en-GB" dirty="0">
                <a:solidFill>
                  <a:schemeClr val="accent6">
                    <a:lumMod val="50000"/>
                  </a:schemeClr>
                </a:solidFill>
              </a:rPr>
              <a:t>From Mike, Neelam and the 2022 RDP team at Surrey</a:t>
            </a:r>
          </a:p>
        </p:txBody>
      </p:sp>
      <p:sp>
        <p:nvSpPr>
          <p:cNvPr id="5" name="Oval 4">
            <a:extLst>
              <a:ext uri="{FF2B5EF4-FFF2-40B4-BE49-F238E27FC236}">
                <a16:creationId xmlns:a16="http://schemas.microsoft.com/office/drawing/2014/main" id="{C241DE07-4D34-4D05-169D-F0F178A73B20}"/>
              </a:ext>
            </a:extLst>
          </p:cNvPr>
          <p:cNvSpPr/>
          <p:nvPr/>
        </p:nvSpPr>
        <p:spPr>
          <a:xfrm>
            <a:off x="5730240" y="904240"/>
            <a:ext cx="5374640" cy="52628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99A8BA68-47F5-D78B-BB5E-F07C3D79008A}"/>
              </a:ext>
            </a:extLst>
          </p:cNvPr>
          <p:cNvSpPr txBox="1"/>
          <p:nvPr/>
        </p:nvSpPr>
        <p:spPr>
          <a:xfrm>
            <a:off x="6733538" y="2026615"/>
            <a:ext cx="3368040" cy="1477328"/>
          </a:xfrm>
          <a:prstGeom prst="rect">
            <a:avLst/>
          </a:prstGeom>
          <a:noFill/>
        </p:spPr>
        <p:txBody>
          <a:bodyPr wrap="square" rtlCol="0">
            <a:spAutoFit/>
          </a:bodyPr>
          <a:lstStyle/>
          <a:p>
            <a:r>
              <a:rPr lang="en-GB" dirty="0"/>
              <a:t>“Can a mere researcher developer do anything to help challenge institutional racism? As it turns out, yes they can”</a:t>
            </a:r>
          </a:p>
          <a:p>
            <a:r>
              <a:rPr lang="en-GB" dirty="0"/>
              <a:t>		- Staff partner</a:t>
            </a:r>
          </a:p>
        </p:txBody>
      </p:sp>
      <p:pic>
        <p:nvPicPr>
          <p:cNvPr id="6" name="Picture 5" descr="A black butterfly in a white circle">
            <a:extLst>
              <a:ext uri="{FF2B5EF4-FFF2-40B4-BE49-F238E27FC236}">
                <a16:creationId xmlns:a16="http://schemas.microsoft.com/office/drawing/2014/main" id="{32BD5FC0-08B3-3C2C-5F08-2C19A6086F33}"/>
              </a:ext>
            </a:extLst>
          </p:cNvPr>
          <p:cNvPicPr>
            <a:picLocks noChangeAspect="1"/>
          </p:cNvPicPr>
          <p:nvPr/>
        </p:nvPicPr>
        <p:blipFill rotWithShape="1">
          <a:blip r:embed="rId3">
            <a:extLst>
              <a:ext uri="{28A0092B-C50C-407E-A947-70E740481C1C}">
                <a14:useLocalDpi xmlns:a14="http://schemas.microsoft.com/office/drawing/2010/main" val="0"/>
              </a:ext>
            </a:extLst>
          </a:blip>
          <a:srcRect l="3520" t="4972" r="3216" b="10185"/>
          <a:stretch/>
        </p:blipFill>
        <p:spPr>
          <a:xfrm>
            <a:off x="7083365" y="3436070"/>
            <a:ext cx="2668386" cy="2449817"/>
          </a:xfrm>
          <a:prstGeom prst="ellipse">
            <a:avLst/>
          </a:prstGeom>
          <a:ln w="47625">
            <a:solidFill>
              <a:schemeClr val="bg1"/>
            </a:solidFill>
          </a:ln>
        </p:spPr>
      </p:pic>
    </p:spTree>
    <p:extLst>
      <p:ext uri="{BB962C8B-B14F-4D97-AF65-F5344CB8AC3E}">
        <p14:creationId xmlns:p14="http://schemas.microsoft.com/office/powerpoint/2010/main" val="4128167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7B1022B-0762-865F-F0F7-AF1750C67DA1}"/>
              </a:ext>
            </a:extLst>
          </p:cNvPr>
          <p:cNvSpPr>
            <a:spLocks noGrp="1"/>
          </p:cNvSpPr>
          <p:nvPr>
            <p:ph type="body" sz="quarter" idx="12"/>
          </p:nvPr>
        </p:nvSpPr>
        <p:spPr/>
        <p:txBody>
          <a:bodyPr>
            <a:normAutofit/>
          </a:bodyPr>
          <a:lstStyle/>
          <a:p>
            <a:pPr marL="0" indent="0">
              <a:buNone/>
            </a:pPr>
            <a:r>
              <a:rPr lang="en-GB" sz="1800" dirty="0"/>
              <a:t>The book will offer a simple and handy selection of hints and tips on how to design training for researchers in an inclusive way. </a:t>
            </a:r>
          </a:p>
          <a:p>
            <a:pPr marL="0" indent="0">
              <a:buNone/>
            </a:pPr>
            <a:endParaRPr lang="en-GB" sz="1800" dirty="0"/>
          </a:p>
          <a:p>
            <a:pPr marL="0" indent="0">
              <a:buNone/>
            </a:pPr>
            <a:r>
              <a:rPr lang="en-GB" sz="1800" dirty="0"/>
              <a:t>For the under-represented, by the under-represented!</a:t>
            </a:r>
          </a:p>
          <a:p>
            <a:pPr marL="0" indent="0">
              <a:buNone/>
            </a:pPr>
            <a:endParaRPr lang="en-GB" sz="1800" dirty="0"/>
          </a:p>
          <a:p>
            <a:pPr marL="0" indent="0">
              <a:buNone/>
            </a:pPr>
            <a:r>
              <a:rPr lang="en-GB" sz="1800" dirty="0"/>
              <a:t>Contributors still wanted from neurodivergent, disabled, LGBTQI+, ethnic minority or other disadvantaged backgrounds.</a:t>
            </a:r>
          </a:p>
          <a:p>
            <a:pPr marL="0" indent="0">
              <a:buNone/>
            </a:pPr>
            <a:endParaRPr lang="en-GB" sz="1800" dirty="0"/>
          </a:p>
          <a:p>
            <a:pPr marL="0" indent="0">
              <a:buNone/>
            </a:pPr>
            <a:r>
              <a:rPr lang="en-GB" sz="1800" dirty="0">
                <a:hlinkClick r:id="rId2"/>
              </a:rPr>
              <a:t>Register your interest </a:t>
            </a:r>
            <a:r>
              <a:rPr lang="en-GB" sz="1800" dirty="0"/>
              <a:t>and watch this space!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Title 3">
            <a:extLst>
              <a:ext uri="{FF2B5EF4-FFF2-40B4-BE49-F238E27FC236}">
                <a16:creationId xmlns:a16="http://schemas.microsoft.com/office/drawing/2014/main" id="{5B9A23A2-1D6E-768D-E4F0-E3DFFFF34082}"/>
              </a:ext>
            </a:extLst>
          </p:cNvPr>
          <p:cNvSpPr>
            <a:spLocks noGrp="1"/>
          </p:cNvSpPr>
          <p:nvPr>
            <p:ph type="title"/>
          </p:nvPr>
        </p:nvSpPr>
        <p:spPr/>
        <p:txBody>
          <a:bodyPr/>
          <a:lstStyle/>
          <a:p>
            <a:r>
              <a:rPr lang="en-GB" dirty="0"/>
              <a:t>Coming soon:</a:t>
            </a:r>
            <a:br>
              <a:rPr lang="en-GB" dirty="0"/>
            </a:br>
            <a:r>
              <a:rPr lang="en-GB" dirty="0"/>
              <a:t>The Inclusive Training playbook</a:t>
            </a:r>
          </a:p>
        </p:txBody>
      </p:sp>
      <p:pic>
        <p:nvPicPr>
          <p:cNvPr id="3" name="Picture 2" descr="A qr code on a blue background">
            <a:extLst>
              <a:ext uri="{FF2B5EF4-FFF2-40B4-BE49-F238E27FC236}">
                <a16:creationId xmlns:a16="http://schemas.microsoft.com/office/drawing/2014/main" id="{905F03EF-CFFA-0490-2567-0FB6652073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0600" y="4546600"/>
            <a:ext cx="2311400" cy="2311400"/>
          </a:xfrm>
          <a:prstGeom prst="rect">
            <a:avLst/>
          </a:prstGeom>
        </p:spPr>
      </p:pic>
    </p:spTree>
    <p:extLst>
      <p:ext uri="{BB962C8B-B14F-4D97-AF65-F5344CB8AC3E}">
        <p14:creationId xmlns:p14="http://schemas.microsoft.com/office/powerpoint/2010/main" val="924315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06745A-D181-75BE-FF78-DA2CA6FAECF3}"/>
              </a:ext>
            </a:extLst>
          </p:cNvPr>
          <p:cNvSpPr>
            <a:spLocks noGrp="1"/>
          </p:cNvSpPr>
          <p:nvPr>
            <p:ph type="body" sz="quarter" idx="12"/>
          </p:nvPr>
        </p:nvSpPr>
        <p:spPr/>
        <p:txBody>
          <a:bodyPr>
            <a:normAutofit fontScale="47500" lnSpcReduction="20000"/>
          </a:bodyPr>
          <a:lstStyle/>
          <a:p>
            <a:pPr marL="514350" lvl="0" indent="-514350">
              <a:lnSpc>
                <a:spcPct val="100000"/>
              </a:lnSpc>
              <a:buFont typeface="+mj-lt"/>
              <a:buAutoNum type="arabicPeriod"/>
            </a:pPr>
            <a:r>
              <a:rPr lang="en-GB" sz="3300" dirty="0">
                <a:solidFill>
                  <a:schemeClr val="tx1"/>
                </a:solidFill>
              </a:rPr>
              <a:t>Bovill, C. (2020), ‘</a:t>
            </a:r>
            <a:r>
              <a:rPr lang="en-GB" sz="3300" dirty="0">
                <a:solidFill>
                  <a:schemeClr val="tx1"/>
                </a:solidFill>
                <a:hlinkClick r:id="rId2">
                  <a:extLst>
                    <a:ext uri="{A12FA001-AC4F-418D-AE19-62706E023703}">
                      <ahyp:hlinkClr xmlns:ahyp="http://schemas.microsoft.com/office/drawing/2018/hyperlinkcolor" val="tx"/>
                    </a:ext>
                  </a:extLst>
                </a:hlinkClick>
              </a:rPr>
              <a:t>Co-creation in Learning and Teaching: The Case For a Whole-class Approach in Higher Education</a:t>
            </a:r>
            <a:r>
              <a:rPr lang="en-GB" sz="3300" dirty="0">
                <a:solidFill>
                  <a:schemeClr val="tx1"/>
                </a:solidFill>
              </a:rPr>
              <a:t>’</a:t>
            </a:r>
          </a:p>
          <a:p>
            <a:pPr marL="514350" lvl="0" indent="-514350">
              <a:lnSpc>
                <a:spcPct val="100000"/>
              </a:lnSpc>
              <a:buFont typeface="+mj-lt"/>
              <a:buAutoNum type="arabicPeriod"/>
            </a:pPr>
            <a:r>
              <a:rPr lang="en-GB" sz="3300" dirty="0">
                <a:solidFill>
                  <a:schemeClr val="tx1"/>
                </a:solidFill>
              </a:rPr>
              <a:t> Gravett, K. </a:t>
            </a:r>
            <a:r>
              <a:rPr lang="en-GB" sz="3300" dirty="0" err="1">
                <a:solidFill>
                  <a:schemeClr val="tx1"/>
                </a:solidFill>
              </a:rPr>
              <a:t>Kinchin</a:t>
            </a:r>
            <a:r>
              <a:rPr lang="en-GB" sz="3300" dirty="0">
                <a:solidFill>
                  <a:schemeClr val="tx1"/>
                </a:solidFill>
              </a:rPr>
              <a:t>, I. M. and Winstone, N. E. (2019). ‘</a:t>
            </a:r>
            <a:r>
              <a:rPr lang="en-GB" sz="3300" dirty="0">
                <a:solidFill>
                  <a:schemeClr val="tx1"/>
                </a:solidFill>
                <a:hlinkClick r:id="rId3">
                  <a:extLst>
                    <a:ext uri="{A12FA001-AC4F-418D-AE19-62706E023703}">
                      <ahyp:hlinkClr xmlns:ahyp="http://schemas.microsoft.com/office/drawing/2018/hyperlinkcolor" val="tx"/>
                    </a:ext>
                  </a:extLst>
                </a:hlinkClick>
              </a:rPr>
              <a:t>More than customers’: Conceptions of students as partners held by students, staff, and institutional leaders</a:t>
            </a:r>
            <a:r>
              <a:rPr lang="en-GB" sz="3300" dirty="0">
                <a:solidFill>
                  <a:schemeClr val="tx1"/>
                </a:solidFill>
              </a:rPr>
              <a:t>. Studies in Higher Education. </a:t>
            </a:r>
          </a:p>
          <a:p>
            <a:pPr marL="514350" lvl="0" indent="-514350">
              <a:lnSpc>
                <a:spcPct val="100000"/>
              </a:lnSpc>
              <a:buFont typeface="+mj-lt"/>
              <a:buAutoNum type="arabicPeriod"/>
            </a:pPr>
            <a:r>
              <a:rPr lang="en-GB" sz="3300" dirty="0">
                <a:solidFill>
                  <a:schemeClr val="tx1"/>
                </a:solidFill>
              </a:rPr>
              <a:t>Gravett, K., Yakovchuk, N. and </a:t>
            </a:r>
            <a:r>
              <a:rPr lang="en-GB" sz="3300" dirty="0" err="1">
                <a:solidFill>
                  <a:schemeClr val="tx1"/>
                </a:solidFill>
              </a:rPr>
              <a:t>Kinchin</a:t>
            </a:r>
            <a:r>
              <a:rPr lang="en-GB" sz="3300" dirty="0">
                <a:solidFill>
                  <a:schemeClr val="tx1"/>
                </a:solidFill>
              </a:rPr>
              <a:t>, I.M. (Eds.) (2020) </a:t>
            </a:r>
            <a:r>
              <a:rPr lang="en-GB" sz="3300" i="0" dirty="0">
                <a:solidFill>
                  <a:schemeClr val="tx1"/>
                </a:solidFill>
                <a:hlinkClick r:id="rId4">
                  <a:extLst>
                    <a:ext uri="{A12FA001-AC4F-418D-AE19-62706E023703}">
                      <ahyp:hlinkClr xmlns:ahyp="http://schemas.microsoft.com/office/drawing/2018/hyperlinkcolor" val="tx"/>
                    </a:ext>
                  </a:extLst>
                </a:hlinkClick>
              </a:rPr>
              <a:t>Enhancing student-centred teaching in higher education: The landscape of student-staff partnerships. Cham, Switzerland, Palgrave Macmillan.</a:t>
            </a:r>
            <a:endParaRPr lang="en-GB" sz="3300" i="0" dirty="0">
              <a:solidFill>
                <a:schemeClr val="tx1"/>
              </a:solidFill>
            </a:endParaRPr>
          </a:p>
          <a:p>
            <a:pPr marL="514350" lvl="0" indent="-514350">
              <a:lnSpc>
                <a:spcPct val="100000"/>
              </a:lnSpc>
              <a:buFont typeface="+mj-lt"/>
              <a:buAutoNum type="arabicPeriod"/>
            </a:pPr>
            <a:r>
              <a:rPr lang="en-GB" sz="3300" dirty="0">
                <a:solidFill>
                  <a:schemeClr val="tx1"/>
                </a:solidFill>
              </a:rPr>
              <a:t>Mercer-Mapstone, L., M. Islam and T. Reid (2021) ‘</a:t>
            </a:r>
            <a:r>
              <a:rPr lang="en-GB" sz="3300" dirty="0">
                <a:solidFill>
                  <a:schemeClr val="tx1"/>
                </a:solidFill>
                <a:hlinkClick r:id="rId5">
                  <a:extLst>
                    <a:ext uri="{A12FA001-AC4F-418D-AE19-62706E023703}">
                      <ahyp:hlinkClr xmlns:ahyp="http://schemas.microsoft.com/office/drawing/2018/hyperlinkcolor" val="tx"/>
                    </a:ext>
                  </a:extLst>
                </a:hlinkClick>
              </a:rPr>
              <a:t>Are We Just Engaging ‘The Usual Suspects’? Challenges in and Practical Strategies for Supporting Equity and Diversity in Student–Staff Partnership Initiatives’, Teaching in Higher Education, 26 (2), 227-245.</a:t>
            </a:r>
            <a:endParaRPr lang="en-GB" sz="3300" dirty="0">
              <a:solidFill>
                <a:schemeClr val="tx1"/>
              </a:solidFill>
            </a:endParaRPr>
          </a:p>
          <a:p>
            <a:pPr marL="514350" lvl="0" indent="-514350">
              <a:lnSpc>
                <a:spcPct val="100000"/>
              </a:lnSpc>
              <a:buFont typeface="+mj-lt"/>
              <a:buAutoNum type="arabicPeriod"/>
            </a:pPr>
            <a:r>
              <a:rPr lang="en-GB" sz="3300" b="0" i="0" dirty="0">
                <a:solidFill>
                  <a:schemeClr val="tx1"/>
                </a:solidFill>
              </a:rPr>
              <a:t>Tom Lowe (Ed) (2023) </a:t>
            </a:r>
            <a:r>
              <a:rPr lang="en-GB" sz="3300" b="0" i="0" dirty="0">
                <a:solidFill>
                  <a:schemeClr val="tx1"/>
                </a:solidFill>
                <a:hlinkClick r:id="rId6">
                  <a:extLst>
                    <a:ext uri="{A12FA001-AC4F-418D-AE19-62706E023703}">
                      <ahyp:hlinkClr xmlns:ahyp="http://schemas.microsoft.com/office/drawing/2018/hyperlinkcolor" val="tx"/>
                    </a:ext>
                  </a:extLst>
                </a:hlinkClick>
              </a:rPr>
              <a:t>Advancing Student Engagement in Higher Education: Reflection, Critique and Challenge</a:t>
            </a:r>
            <a:endParaRPr lang="en-GB" sz="3300" b="0" i="0" dirty="0">
              <a:solidFill>
                <a:schemeClr val="tx1"/>
              </a:solidFill>
            </a:endParaRPr>
          </a:p>
          <a:p>
            <a:pPr marL="514350" lvl="0" indent="-514350">
              <a:lnSpc>
                <a:spcPct val="100000"/>
              </a:lnSpc>
              <a:buFont typeface="+mj-lt"/>
              <a:buAutoNum type="arabicPeriod"/>
            </a:pPr>
            <a:r>
              <a:rPr lang="en-GB" sz="3300" dirty="0">
                <a:solidFill>
                  <a:schemeClr val="tx1"/>
                </a:solidFill>
                <a:hlinkClick r:id="rId7">
                  <a:extLst>
                    <a:ext uri="{A12FA001-AC4F-418D-AE19-62706E023703}">
                      <ahyp:hlinkClr xmlns:ahyp="http://schemas.microsoft.com/office/drawing/2018/hyperlinkcolor" val="tx"/>
                    </a:ext>
                  </a:extLst>
                </a:hlinkClick>
              </a:rPr>
              <a:t>Decolonising Education: From Theory to Practice - Decolonial Theory Course (futurelearn.com)</a:t>
            </a:r>
            <a:endParaRPr lang="en-GB" sz="3300" dirty="0">
              <a:solidFill>
                <a:schemeClr val="tx1"/>
              </a:solidFill>
            </a:endParaRPr>
          </a:p>
          <a:p>
            <a:pPr marL="514350" indent="-514350">
              <a:lnSpc>
                <a:spcPct val="100000"/>
              </a:lnSpc>
              <a:buFont typeface="+mj-lt"/>
              <a:buAutoNum type="arabicPeriod"/>
            </a:pPr>
            <a:r>
              <a:rPr lang="en-GB" sz="3300" dirty="0">
                <a:solidFill>
                  <a:schemeClr val="tx1"/>
                </a:solidFill>
              </a:rPr>
              <a:t>The Advanced HE </a:t>
            </a:r>
            <a:r>
              <a:rPr lang="en-GB" sz="3300" dirty="0">
                <a:solidFill>
                  <a:schemeClr val="tx1"/>
                </a:solidFill>
                <a:hlinkClick r:id="rId8">
                  <a:extLst>
                    <a:ext uri="{A12FA001-AC4F-418D-AE19-62706E023703}">
                      <ahyp:hlinkClr xmlns:ahyp="http://schemas.microsoft.com/office/drawing/2018/hyperlinkcolor" val="tx"/>
                    </a:ext>
                  </a:extLst>
                </a:hlinkClick>
              </a:rPr>
              <a:t>Inclusive Student Engagement and Partnership workshop</a:t>
            </a:r>
            <a:endParaRPr lang="en-GB" sz="3300" dirty="0">
              <a:solidFill>
                <a:schemeClr val="tx1"/>
              </a:solidFill>
            </a:endParaRPr>
          </a:p>
          <a:p>
            <a:pPr marL="514350" indent="-514350">
              <a:lnSpc>
                <a:spcPct val="100000"/>
              </a:lnSpc>
              <a:buFont typeface="+mj-lt"/>
              <a:buAutoNum type="arabicPeriod"/>
            </a:pPr>
            <a:r>
              <a:rPr lang="en-GB" sz="3300" dirty="0">
                <a:solidFill>
                  <a:schemeClr val="tx1"/>
                </a:solidFill>
                <a:hlinkClick r:id="rId9">
                  <a:extLst>
                    <a:ext uri="{A12FA001-AC4F-418D-AE19-62706E023703}">
                      <ahyp:hlinkClr xmlns:ahyp="http://schemas.microsoft.com/office/drawing/2018/hyperlinkcolor" val="tx"/>
                    </a:ext>
                  </a:extLst>
                </a:hlinkClick>
              </a:rPr>
              <a:t>Intersectionality </a:t>
            </a:r>
            <a:r>
              <a:rPr lang="en-GB" sz="3400" dirty="0">
                <a:solidFill>
                  <a:schemeClr val="tx1"/>
                </a:solidFill>
                <a:hlinkClick r:id="rId9">
                  <a:extLst>
                    <a:ext uri="{A12FA001-AC4F-418D-AE19-62706E023703}">
                      <ahyp:hlinkClr xmlns:ahyp="http://schemas.microsoft.com/office/drawing/2018/hyperlinkcolor" val="tx"/>
                    </a:ext>
                  </a:extLst>
                </a:hlinkClick>
              </a:rPr>
              <a:t>wheel</a:t>
            </a:r>
            <a:endParaRPr lang="en-GB" sz="3400" dirty="0">
              <a:solidFill>
                <a:schemeClr val="tx1"/>
              </a:solidFill>
            </a:endParaRPr>
          </a:p>
          <a:p>
            <a:pPr marL="514350" indent="-514350">
              <a:lnSpc>
                <a:spcPct val="100000"/>
              </a:lnSpc>
              <a:buFont typeface="+mj-lt"/>
              <a:buAutoNum type="arabicPeriod"/>
            </a:pPr>
            <a:r>
              <a:rPr lang="en-GB" sz="3400" dirty="0">
                <a:solidFill>
                  <a:schemeClr val="tx1"/>
                </a:solidFill>
                <a:hlinkClick r:id="rId10">
                  <a:extLst>
                    <a:ext uri="{A12FA001-AC4F-418D-AE19-62706E023703}">
                      <ahyp:hlinkClr xmlns:ahyp="http://schemas.microsoft.com/office/drawing/2018/hyperlinkcolor" val="tx"/>
                    </a:ext>
                  </a:extLst>
                </a:hlinkClick>
              </a:rPr>
              <a:t>Equality, Diversity, and Inclusion Resources - University of Surrey, Doctoral College (padlet.com)</a:t>
            </a:r>
            <a:endParaRPr lang="en-GB" sz="3400" dirty="0">
              <a:solidFill>
                <a:schemeClr val="tx1"/>
              </a:solidFill>
            </a:endParaRPr>
          </a:p>
          <a:p>
            <a:pPr marL="514350" indent="-514350">
              <a:lnSpc>
                <a:spcPct val="100000"/>
              </a:lnSpc>
              <a:buFont typeface="+mj-lt"/>
              <a:buAutoNum type="arabicPeriod"/>
            </a:pPr>
            <a:r>
              <a:rPr lang="en-GB" sz="3400" dirty="0">
                <a:solidFill>
                  <a:schemeClr val="tx1"/>
                </a:solidFill>
                <a:hlinkClick r:id="rId11">
                  <a:extLst>
                    <a:ext uri="{A12FA001-AC4F-418D-AE19-62706E023703}">
                      <ahyp:hlinkClr xmlns:ahyp="http://schemas.microsoft.com/office/drawing/2018/hyperlinkcolor" val="tx"/>
                    </a:ext>
                  </a:extLst>
                </a:hlinkClick>
              </a:rPr>
              <a:t>The Gender Spectrum Collection: Stock Photos Beyond the Binary (vice.com)</a:t>
            </a:r>
            <a:endParaRPr lang="en-GB" sz="3400" dirty="0">
              <a:solidFill>
                <a:schemeClr val="tx1"/>
              </a:solidFill>
            </a:endParaRPr>
          </a:p>
          <a:p>
            <a:pPr marL="0" lvl="0" indent="0">
              <a:lnSpc>
                <a:spcPct val="100000"/>
              </a:lnSpc>
              <a:buNone/>
            </a:pPr>
            <a:endParaRPr lang="en-GB" sz="3400" dirty="0">
              <a:solidFill>
                <a:schemeClr val="tx1"/>
              </a:solidFill>
            </a:endParaRPr>
          </a:p>
          <a:p>
            <a:pPr marL="0" indent="0">
              <a:buNone/>
            </a:pPr>
            <a:endParaRPr lang="en-GB" dirty="0"/>
          </a:p>
          <a:p>
            <a:pPr marL="0" indent="0">
              <a:buNone/>
            </a:pPr>
            <a:endParaRPr lang="en-GB" dirty="0"/>
          </a:p>
        </p:txBody>
      </p:sp>
      <p:sp>
        <p:nvSpPr>
          <p:cNvPr id="4" name="Title 3">
            <a:extLst>
              <a:ext uri="{FF2B5EF4-FFF2-40B4-BE49-F238E27FC236}">
                <a16:creationId xmlns:a16="http://schemas.microsoft.com/office/drawing/2014/main" id="{BC81BD48-57ED-A77A-5B89-38B123C208FA}"/>
              </a:ext>
            </a:extLst>
          </p:cNvPr>
          <p:cNvSpPr>
            <a:spLocks noGrp="1"/>
          </p:cNvSpPr>
          <p:nvPr>
            <p:ph type="title"/>
          </p:nvPr>
        </p:nvSpPr>
        <p:spPr/>
        <p:txBody>
          <a:bodyPr/>
          <a:lstStyle/>
          <a:p>
            <a:r>
              <a:rPr lang="en-GB" dirty="0"/>
              <a:t>Further Reading and resources</a:t>
            </a:r>
          </a:p>
        </p:txBody>
      </p:sp>
    </p:spTree>
    <p:extLst>
      <p:ext uri="{BB962C8B-B14F-4D97-AF65-F5344CB8AC3E}">
        <p14:creationId xmlns:p14="http://schemas.microsoft.com/office/powerpoint/2010/main" val="1763455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1BD48-57ED-A77A-5B89-38B123C208FA}"/>
              </a:ext>
            </a:extLst>
          </p:cNvPr>
          <p:cNvSpPr>
            <a:spLocks noGrp="1"/>
          </p:cNvSpPr>
          <p:nvPr>
            <p:ph type="title"/>
          </p:nvPr>
        </p:nvSpPr>
        <p:spPr/>
        <p:txBody>
          <a:bodyPr/>
          <a:lstStyle/>
          <a:p>
            <a:r>
              <a:rPr lang="en-GB" dirty="0"/>
              <a:t>Contacts for further guidance</a:t>
            </a:r>
          </a:p>
        </p:txBody>
      </p:sp>
      <p:sp>
        <p:nvSpPr>
          <p:cNvPr id="2" name="TextBox 1">
            <a:extLst>
              <a:ext uri="{FF2B5EF4-FFF2-40B4-BE49-F238E27FC236}">
                <a16:creationId xmlns:a16="http://schemas.microsoft.com/office/drawing/2014/main" id="{4DFFD88B-B0D1-0BC9-F45D-7158F23F36B5}"/>
              </a:ext>
            </a:extLst>
          </p:cNvPr>
          <p:cNvSpPr txBox="1"/>
          <p:nvPr/>
        </p:nvSpPr>
        <p:spPr>
          <a:xfrm>
            <a:off x="483060" y="2092327"/>
            <a:ext cx="10178656" cy="4801314"/>
          </a:xfrm>
          <a:prstGeom prst="rect">
            <a:avLst/>
          </a:prstGeom>
          <a:noFill/>
        </p:spPr>
        <p:txBody>
          <a:bodyPr wrap="square" rtlCol="0">
            <a:spAutoFit/>
          </a:bodyPr>
          <a:lstStyle/>
          <a:p>
            <a:pPr lvl="0">
              <a:lnSpc>
                <a:spcPct val="100000"/>
              </a:lnSpc>
            </a:pPr>
            <a:r>
              <a:rPr lang="en-GB" sz="1800" dirty="0">
                <a:effectLst/>
                <a:latin typeface="Calibri" panose="020F0502020204030204" pitchFamily="34" charset="0"/>
                <a:ea typeface="Times New Roman" panose="02020603050405020304" pitchFamily="18" charset="0"/>
              </a:rPr>
              <a:t>Neelam Wright </a:t>
            </a:r>
            <a:r>
              <a:rPr lang="en-GB" sz="1800" dirty="0">
                <a:effectLst/>
                <a:latin typeface="Calibri" panose="020F0502020204030204" pitchFamily="34" charset="0"/>
                <a:ea typeface="Times New Roman" panose="02020603050405020304" pitchFamily="18" charset="0"/>
                <a:hlinkClick r:id="rId2"/>
              </a:rPr>
              <a:t>n.wright@soton.ac.uk</a:t>
            </a:r>
            <a:endParaRPr lang="en-GB" sz="1800" dirty="0">
              <a:effectLst/>
              <a:latin typeface="Calibri" panose="020F0502020204030204" pitchFamily="34" charset="0"/>
              <a:ea typeface="Times New Roman" panose="02020603050405020304" pitchFamily="18" charset="0"/>
            </a:endParaRPr>
          </a:p>
          <a:p>
            <a:pPr lvl="0">
              <a:lnSpc>
                <a:spcPct val="100000"/>
              </a:lnSpc>
            </a:pPr>
            <a:r>
              <a:rPr lang="en-GB" sz="1800" dirty="0">
                <a:effectLst/>
                <a:latin typeface="Calibri" panose="020F0502020204030204" pitchFamily="34" charset="0"/>
                <a:ea typeface="Times New Roman" panose="02020603050405020304" pitchFamily="18" charset="0"/>
              </a:rPr>
              <a:t>Academic Developer</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Decolonising Training, BAME PGRs, EDI</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Micheal Rose </a:t>
            </a:r>
            <a:r>
              <a:rPr lang="en-GB" sz="1800" dirty="0">
                <a:effectLst/>
                <a:latin typeface="Calibri" panose="020F0502020204030204" pitchFamily="34" charset="0"/>
                <a:ea typeface="Times New Roman" panose="02020603050405020304" pitchFamily="18" charset="0"/>
                <a:hlinkClick r:id="rId3"/>
              </a:rPr>
              <a:t>mr2441@bath.ac.uk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Researcher Developer</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Viva Examinations, Academic publishing </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Emma Francis </a:t>
            </a:r>
            <a:r>
              <a:rPr lang="en-GB" sz="1800" dirty="0">
                <a:effectLst/>
                <a:latin typeface="Calibri" panose="020F0502020204030204" pitchFamily="34" charset="0"/>
                <a:ea typeface="Times New Roman" panose="02020603050405020304" pitchFamily="18" charset="0"/>
                <a:hlinkClick r:id="rId4"/>
              </a:rPr>
              <a:t>e.francis@surrey.ac.uk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Careers Consultant </a:t>
            </a:r>
            <a:r>
              <a:rPr lang="en-GB" sz="1800">
                <a:effectLst/>
                <a:latin typeface="Calibri" panose="020F0502020204030204" pitchFamily="34" charset="0"/>
                <a:ea typeface="Times New Roman" panose="02020603050405020304" pitchFamily="18" charset="0"/>
              </a:rPr>
              <a:t>/ Trainer </a:t>
            </a:r>
            <a:r>
              <a:rPr lang="en-GB" sz="1800" dirty="0">
                <a:effectLst/>
                <a:latin typeface="Calibri" panose="020F0502020204030204" pitchFamily="34" charset="0"/>
                <a:ea typeface="Times New Roman" panose="02020603050405020304" pitchFamily="18" charset="0"/>
              </a:rPr>
              <a:t>(ECRs, PGRs)</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Careers, Allyship </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Rana Marrington </a:t>
            </a:r>
            <a:r>
              <a:rPr lang="en-GB" sz="1800" dirty="0">
                <a:effectLst/>
                <a:latin typeface="Calibri" panose="020F0502020204030204" pitchFamily="34" charset="0"/>
                <a:ea typeface="Times New Roman" panose="02020603050405020304" pitchFamily="18" charset="0"/>
                <a:hlinkClick r:id="rId5"/>
              </a:rPr>
              <a:t>r.marrington@surrey.ac.uk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Careers Consultant / Trainer (ECRs, PGRs)</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Careers, International students</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endParaRPr lang="en-GB" dirty="0"/>
          </a:p>
        </p:txBody>
      </p:sp>
      <p:sp>
        <p:nvSpPr>
          <p:cNvPr id="3" name="TextBox 2">
            <a:extLst>
              <a:ext uri="{FF2B5EF4-FFF2-40B4-BE49-F238E27FC236}">
                <a16:creationId xmlns:a16="http://schemas.microsoft.com/office/drawing/2014/main" id="{B7790420-6672-90E7-49E2-E94F6987C78D}"/>
              </a:ext>
            </a:extLst>
          </p:cNvPr>
          <p:cNvSpPr txBox="1"/>
          <p:nvPr/>
        </p:nvSpPr>
        <p:spPr>
          <a:xfrm>
            <a:off x="5921179" y="2092327"/>
            <a:ext cx="6003727" cy="4524315"/>
          </a:xfrm>
          <a:prstGeom prst="rect">
            <a:avLst/>
          </a:prstGeom>
          <a:noFill/>
        </p:spPr>
        <p:txBody>
          <a:bodyPr wrap="square" rtlCol="0">
            <a:spAutoFit/>
          </a:bodyPr>
          <a:lstStyle/>
          <a:p>
            <a:pPr lvl="0">
              <a:lnSpc>
                <a:spcPct val="100000"/>
              </a:lnSpc>
            </a:pPr>
            <a:r>
              <a:rPr lang="en-GB" sz="1800" dirty="0">
                <a:effectLst/>
                <a:latin typeface="Calibri" panose="020F0502020204030204" pitchFamily="34" charset="0"/>
                <a:ea typeface="Times New Roman" panose="02020603050405020304" pitchFamily="18" charset="0"/>
              </a:rPr>
              <a:t>Nadya Yakovchuk </a:t>
            </a:r>
            <a:r>
              <a:rPr lang="en-GB" sz="1800" dirty="0">
                <a:effectLst/>
                <a:latin typeface="Calibri" panose="020F0502020204030204" pitchFamily="34" charset="0"/>
                <a:ea typeface="Times New Roman" panose="02020603050405020304" pitchFamily="18" charset="0"/>
                <a:hlinkClick r:id="rId6"/>
              </a:rPr>
              <a:t>n.yakovchuk@surrey.ac.uk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Senior Teaching Fellow</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Academic writing</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Catherine Batson </a:t>
            </a:r>
            <a:r>
              <a:rPr lang="en-GB" sz="1800" dirty="0">
                <a:effectLst/>
                <a:latin typeface="Calibri" panose="020F0502020204030204" pitchFamily="34" charset="0"/>
                <a:ea typeface="Times New Roman" panose="02020603050405020304" pitchFamily="18" charset="0"/>
                <a:hlinkClick r:id="rId7"/>
              </a:rPr>
              <a:t>c.batson@surrey.ac.uk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Associate Director, Student Experience</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Decolonising reading lists, student curation</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Emily Williams </a:t>
            </a:r>
            <a:r>
              <a:rPr lang="en-GB" sz="1800" dirty="0">
                <a:effectLst/>
                <a:latin typeface="Calibri" panose="020F0502020204030204" pitchFamily="34" charset="0"/>
                <a:ea typeface="Times New Roman" panose="02020603050405020304" pitchFamily="18" charset="0"/>
                <a:hlinkClick r:id="rId8"/>
              </a:rPr>
              <a:t>emily.d.williams@kcl.ac.uk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Professor in EDI (PI for Surrey Black Scholars to 2023)</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Race inequalities in HE, Black British in Academia</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Janet Ramdeo </a:t>
            </a:r>
            <a:r>
              <a:rPr lang="en-GB" sz="1800" dirty="0">
                <a:effectLst/>
                <a:latin typeface="Calibri" panose="020F0502020204030204" pitchFamily="34" charset="0"/>
                <a:ea typeface="Times New Roman" panose="02020603050405020304" pitchFamily="18" charset="0"/>
                <a:hlinkClick r:id="rId9"/>
              </a:rPr>
              <a:t>j.ramdeo@surrey.ac.uk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Lecturer in Higher Education (PI for Surrey Black Scholars)</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Inclusive Curriculum, Black women in HE</a:t>
            </a:r>
          </a:p>
          <a:p>
            <a:endParaRPr lang="en-GB" dirty="0"/>
          </a:p>
        </p:txBody>
      </p:sp>
    </p:spTree>
    <p:extLst>
      <p:ext uri="{BB962C8B-B14F-4D97-AF65-F5344CB8AC3E}">
        <p14:creationId xmlns:p14="http://schemas.microsoft.com/office/powerpoint/2010/main" val="1779699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3849FA-D45F-217A-0506-DA1BABBEBCB7}"/>
              </a:ext>
            </a:extLst>
          </p:cNvPr>
          <p:cNvSpPr>
            <a:spLocks noGrp="1"/>
          </p:cNvSpPr>
          <p:nvPr>
            <p:ph type="body" sz="quarter" idx="12"/>
          </p:nvPr>
        </p:nvSpPr>
        <p:spPr/>
        <p:txBody>
          <a:bodyPr vert="horz" lIns="91440" tIns="45720" rIns="91440" bIns="45720" rtlCol="0" anchor="t">
            <a:normAutofit/>
          </a:bodyPr>
          <a:lstStyle/>
          <a:p>
            <a:pPr marL="0" indent="0">
              <a:buNone/>
            </a:pPr>
            <a:r>
              <a:rPr lang="en-US" dirty="0">
                <a:latin typeface="Arial"/>
                <a:cs typeface="Arial"/>
              </a:rPr>
              <a:t>The free open access master copy of this resource pack, along with further materials from the ‘</a:t>
            </a:r>
            <a:r>
              <a:rPr lang="en-US" dirty="0" err="1">
                <a:latin typeface="Arial"/>
                <a:cs typeface="Arial"/>
              </a:rPr>
              <a:t>Decolonising</a:t>
            </a:r>
            <a:r>
              <a:rPr lang="en-US" dirty="0">
                <a:latin typeface="Arial"/>
                <a:cs typeface="Arial"/>
              </a:rPr>
              <a:t> Training Project’ can be found here:</a:t>
            </a:r>
          </a:p>
          <a:p>
            <a:pPr marL="0" indent="0">
              <a:buNone/>
            </a:pPr>
            <a:endParaRPr lang="en-US" dirty="0"/>
          </a:p>
          <a:p>
            <a:pPr marL="0" indent="0">
              <a:buNone/>
            </a:pPr>
            <a:r>
              <a:rPr lang="en-US" dirty="0">
                <a:hlinkClick r:id="rId2"/>
              </a:rPr>
              <a:t>https://github.com/superbfluous/decolonising-training</a:t>
            </a: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044C171F-65C7-EF54-A429-EA3AA4A195C8}"/>
              </a:ext>
            </a:extLst>
          </p:cNvPr>
          <p:cNvSpPr>
            <a:spLocks noGrp="1"/>
          </p:cNvSpPr>
          <p:nvPr>
            <p:ph type="title"/>
          </p:nvPr>
        </p:nvSpPr>
        <p:spPr/>
        <p:txBody>
          <a:bodyPr/>
          <a:lstStyle/>
          <a:p>
            <a:r>
              <a:rPr lang="en-US" dirty="0">
                <a:cs typeface="Calibri Light"/>
              </a:rPr>
              <a:t>Open access resource</a:t>
            </a:r>
            <a:endParaRPr lang="en-US" dirty="0"/>
          </a:p>
        </p:txBody>
      </p:sp>
    </p:spTree>
    <p:extLst>
      <p:ext uri="{BB962C8B-B14F-4D97-AF65-F5344CB8AC3E}">
        <p14:creationId xmlns:p14="http://schemas.microsoft.com/office/powerpoint/2010/main" val="21146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43FBAED-EBB1-E6F6-9AD2-C333E628E562}"/>
              </a:ext>
            </a:extLst>
          </p:cNvPr>
          <p:cNvSpPr>
            <a:spLocks noGrp="1"/>
          </p:cNvSpPr>
          <p:nvPr>
            <p:ph type="body" sz="quarter" idx="12"/>
          </p:nvPr>
        </p:nvSpPr>
        <p:spPr/>
        <p:txBody>
          <a:bodyPr/>
          <a:lstStyle/>
          <a:p>
            <a:pPr marL="0" indent="0">
              <a:buNone/>
            </a:pPr>
            <a:endParaRPr lang="en-GB" sz="2000" dirty="0"/>
          </a:p>
          <a:p>
            <a:pPr marL="0" indent="0">
              <a:buNone/>
            </a:pPr>
            <a:r>
              <a:rPr lang="en-GB" sz="2000" dirty="0"/>
              <a:t>Please use your phone to fill in our mentimeter poll</a:t>
            </a:r>
            <a:endParaRPr lang="en-GB" dirty="0"/>
          </a:p>
          <a:p>
            <a:pPr marL="0" indent="0">
              <a:buNone/>
            </a:pPr>
            <a:endParaRPr lang="en-GB" dirty="0"/>
          </a:p>
          <a:p>
            <a:pPr marL="0" indent="0">
              <a:buNone/>
            </a:pPr>
            <a:endParaRPr lang="en-GB" dirty="0"/>
          </a:p>
          <a:p>
            <a:pPr marL="0" indent="0">
              <a:buNone/>
            </a:pPr>
            <a:endParaRPr lang="en-GB" dirty="0"/>
          </a:p>
        </p:txBody>
      </p:sp>
      <p:sp>
        <p:nvSpPr>
          <p:cNvPr id="4" name="Title 3">
            <a:extLst>
              <a:ext uri="{FF2B5EF4-FFF2-40B4-BE49-F238E27FC236}">
                <a16:creationId xmlns:a16="http://schemas.microsoft.com/office/drawing/2014/main" id="{F0017FB2-05DD-699E-BE31-C6CD6CFA1AED}"/>
              </a:ext>
            </a:extLst>
          </p:cNvPr>
          <p:cNvSpPr>
            <a:spLocks noGrp="1"/>
          </p:cNvSpPr>
          <p:nvPr>
            <p:ph type="title"/>
          </p:nvPr>
        </p:nvSpPr>
        <p:spPr/>
        <p:txBody>
          <a:bodyPr/>
          <a:lstStyle/>
          <a:p>
            <a:r>
              <a:rPr lang="en-GB" dirty="0"/>
              <a:t>Let’s understand</a:t>
            </a:r>
            <a:br>
              <a:rPr lang="en-GB" dirty="0"/>
            </a:br>
            <a:r>
              <a:rPr lang="en-GB" dirty="0"/>
              <a:t>our collective baseline on the topic</a:t>
            </a:r>
          </a:p>
        </p:txBody>
      </p:sp>
      <p:pic>
        <p:nvPicPr>
          <p:cNvPr id="7" name="Picture 6" descr="A qr code on a white background">
            <a:extLst>
              <a:ext uri="{FF2B5EF4-FFF2-40B4-BE49-F238E27FC236}">
                <a16:creationId xmlns:a16="http://schemas.microsoft.com/office/drawing/2014/main" id="{CB35D476-A973-E7B1-177B-CF1BF2B77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29" y="3618109"/>
            <a:ext cx="2334499" cy="2334499"/>
          </a:xfrm>
          <a:prstGeom prst="rect">
            <a:avLst/>
          </a:prstGeom>
        </p:spPr>
      </p:pic>
      <p:sp>
        <p:nvSpPr>
          <p:cNvPr id="9" name="TextBox 8">
            <a:extLst>
              <a:ext uri="{FF2B5EF4-FFF2-40B4-BE49-F238E27FC236}">
                <a16:creationId xmlns:a16="http://schemas.microsoft.com/office/drawing/2014/main" id="{2EDA95EA-0E97-4A4D-4410-81D87CD06FC4}"/>
              </a:ext>
            </a:extLst>
          </p:cNvPr>
          <p:cNvSpPr txBox="1"/>
          <p:nvPr/>
        </p:nvSpPr>
        <p:spPr>
          <a:xfrm>
            <a:off x="6088756" y="4046694"/>
            <a:ext cx="3060441" cy="1477328"/>
          </a:xfrm>
          <a:prstGeom prst="rect">
            <a:avLst/>
          </a:prstGeom>
          <a:noFill/>
          <a:ln w="28575">
            <a:solidFill>
              <a:schemeClr val="tx1"/>
            </a:solidFill>
          </a:ln>
        </p:spPr>
        <p:txBody>
          <a:bodyPr wrap="square">
            <a:spAutoFit/>
          </a:bodyPr>
          <a:lstStyle/>
          <a:p>
            <a:pPr algn="ctr" fontAlgn="base"/>
            <a:endParaRPr lang="en-GB" b="0" i="0" dirty="0">
              <a:solidFill>
                <a:srgbClr val="252B36"/>
              </a:solidFill>
              <a:effectLst/>
              <a:latin typeface="MentiText"/>
            </a:endParaRPr>
          </a:p>
          <a:p>
            <a:pPr algn="ctr" fontAlgn="base"/>
            <a:r>
              <a:rPr lang="en-GB" b="0" i="0" dirty="0">
                <a:solidFill>
                  <a:srgbClr val="252B36"/>
                </a:solidFill>
                <a:effectLst/>
                <a:latin typeface="MentiText"/>
              </a:rPr>
              <a:t>Go to</a:t>
            </a:r>
            <a:r>
              <a:rPr lang="en-GB" b="1" i="0" dirty="0">
                <a:solidFill>
                  <a:srgbClr val="252B36"/>
                </a:solidFill>
                <a:effectLst/>
                <a:latin typeface="MentiDisplay"/>
              </a:rPr>
              <a:t>www.menti.com</a:t>
            </a:r>
          </a:p>
          <a:p>
            <a:pPr algn="ctr" fontAlgn="base"/>
            <a:endParaRPr lang="en-GB" b="1" dirty="0">
              <a:solidFill>
                <a:srgbClr val="252B36"/>
              </a:solidFill>
              <a:latin typeface="MentiDisplay"/>
            </a:endParaRPr>
          </a:p>
          <a:p>
            <a:pPr algn="ctr" fontAlgn="base"/>
            <a:r>
              <a:rPr lang="en-GB" b="0" i="0" dirty="0">
                <a:solidFill>
                  <a:srgbClr val="252B36"/>
                </a:solidFill>
                <a:effectLst/>
                <a:latin typeface="MentiText"/>
              </a:rPr>
              <a:t>Enter the code</a:t>
            </a:r>
            <a:r>
              <a:rPr lang="en-GB" b="1" i="0" dirty="0">
                <a:solidFill>
                  <a:srgbClr val="252B36"/>
                </a:solidFill>
                <a:effectLst/>
                <a:latin typeface="MentiDisplay"/>
              </a:rPr>
              <a:t>3214 6152</a:t>
            </a:r>
          </a:p>
          <a:p>
            <a:pPr algn="ctr" fontAlgn="base"/>
            <a:endParaRPr lang="en-GB" b="0" i="0" dirty="0">
              <a:solidFill>
                <a:srgbClr val="000000"/>
              </a:solidFill>
              <a:effectLst/>
              <a:latin typeface="MentiText"/>
            </a:endParaRPr>
          </a:p>
        </p:txBody>
      </p:sp>
    </p:spTree>
    <p:extLst>
      <p:ext uri="{BB962C8B-B14F-4D97-AF65-F5344CB8AC3E}">
        <p14:creationId xmlns:p14="http://schemas.microsoft.com/office/powerpoint/2010/main" val="4034947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text on a white background&#10;&#10;Description automatically generated">
            <a:extLst>
              <a:ext uri="{FF2B5EF4-FFF2-40B4-BE49-F238E27FC236}">
                <a16:creationId xmlns:a16="http://schemas.microsoft.com/office/drawing/2014/main" id="{33F46450-68B4-0CA1-DC97-0FB0516BE2E5}"/>
              </a:ext>
            </a:extLst>
          </p:cNvPr>
          <p:cNvPicPr>
            <a:picLocks noChangeAspect="1"/>
          </p:cNvPicPr>
          <p:nvPr/>
        </p:nvPicPr>
        <p:blipFill>
          <a:blip r:embed="rId2"/>
          <a:stretch>
            <a:fillRect/>
          </a:stretch>
        </p:blipFill>
        <p:spPr>
          <a:xfrm>
            <a:off x="-1369" y="-370216"/>
            <a:ext cx="12096379" cy="6859711"/>
          </a:xfrm>
          <a:prstGeom prst="rect">
            <a:avLst/>
          </a:prstGeom>
        </p:spPr>
      </p:pic>
      <p:sp>
        <p:nvSpPr>
          <p:cNvPr id="5" name="TextBox 4">
            <a:extLst>
              <a:ext uri="{FF2B5EF4-FFF2-40B4-BE49-F238E27FC236}">
                <a16:creationId xmlns:a16="http://schemas.microsoft.com/office/drawing/2014/main" id="{EDF32B5C-BB12-BF15-C06E-349DFA214597}"/>
              </a:ext>
            </a:extLst>
          </p:cNvPr>
          <p:cNvSpPr txBox="1"/>
          <p:nvPr/>
        </p:nvSpPr>
        <p:spPr>
          <a:xfrm>
            <a:off x="531649" y="5606544"/>
            <a:ext cx="112612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69 respondents from different HEIs completed this live poll at the Vitae researcher development conference 2023 workshop: 'Behind the Black</a:t>
            </a:r>
            <a:r>
              <a:rPr lang="en-US" dirty="0"/>
              <a:t> Butterfly: An interactive project walkthrough to share insights on how to make your researcher training more inclusive'</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547496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266BC3-A585-85CC-67D2-83BB38F95363}"/>
              </a:ext>
            </a:extLst>
          </p:cNvPr>
          <p:cNvSpPr>
            <a:spLocks noGrp="1"/>
          </p:cNvSpPr>
          <p:nvPr>
            <p:ph type="body" sz="quarter" idx="12"/>
          </p:nvPr>
        </p:nvSpPr>
        <p:spPr>
          <a:xfrm>
            <a:off x="843688" y="1493338"/>
            <a:ext cx="10513811" cy="4441638"/>
          </a:xfrm>
        </p:spPr>
        <p:txBody>
          <a:bodyPr>
            <a:normAutofit/>
          </a:bodyPr>
          <a:lstStyle/>
          <a:p>
            <a:pPr marL="0" indent="0">
              <a:buNone/>
            </a:pPr>
            <a:endParaRPr lang="en-GB" dirty="0"/>
          </a:p>
          <a:p>
            <a:pPr marL="0" indent="0">
              <a:buNone/>
            </a:pPr>
            <a:endParaRPr lang="en-GB" sz="2000" dirty="0"/>
          </a:p>
          <a:p>
            <a:pPr marL="0" indent="0">
              <a:buNone/>
            </a:pPr>
            <a:r>
              <a:rPr lang="en-GB" sz="1800" dirty="0"/>
              <a:t>In your groups, produce a single sentence or short paragraph that explains what you think it means to ‘decolonise’ something</a:t>
            </a:r>
          </a:p>
          <a:p>
            <a:pPr marL="0" indent="0">
              <a:buNone/>
            </a:pPr>
            <a:endParaRPr lang="en-GB" sz="1800" dirty="0"/>
          </a:p>
          <a:p>
            <a:pPr marL="0" indent="0">
              <a:buNone/>
            </a:pPr>
            <a:r>
              <a:rPr lang="en-GB" sz="1800" dirty="0"/>
              <a:t>You only have 5 minutes!</a:t>
            </a:r>
          </a:p>
          <a:p>
            <a:pPr marL="0" indent="0">
              <a:buNone/>
            </a:pPr>
            <a:endParaRPr lang="en-GB" sz="1800" dirty="0"/>
          </a:p>
          <a:p>
            <a:pPr marL="0" indent="0">
              <a:buNone/>
            </a:pPr>
            <a:r>
              <a:rPr lang="en-GB" sz="1800" dirty="0"/>
              <a:t>If you wish, you can discuss this specifically in the context of training / teaching</a:t>
            </a:r>
          </a:p>
          <a:p>
            <a:pPr marL="0" indent="0">
              <a:buNone/>
            </a:pPr>
            <a:endParaRPr lang="en-GB" sz="1800" dirty="0"/>
          </a:p>
          <a:p>
            <a:pPr marL="0" indent="0">
              <a:buNone/>
            </a:pPr>
            <a:r>
              <a:rPr lang="en-GB" sz="1800" dirty="0"/>
              <a:t>If you aren’t sure, give it your best guess - all answers are of value </a:t>
            </a:r>
            <a:r>
              <a:rPr lang="en-GB" sz="1800" dirty="0">
                <a:sym typeface="Wingdings" panose="05000000000000000000" pitchFamily="2" charset="2"/>
              </a:rPr>
              <a:t></a:t>
            </a:r>
            <a:endParaRPr lang="en-GB" sz="1800" dirty="0"/>
          </a:p>
        </p:txBody>
      </p:sp>
      <p:sp>
        <p:nvSpPr>
          <p:cNvPr id="4" name="Title 3">
            <a:extLst>
              <a:ext uri="{FF2B5EF4-FFF2-40B4-BE49-F238E27FC236}">
                <a16:creationId xmlns:a16="http://schemas.microsoft.com/office/drawing/2014/main" id="{CBAE3C7D-D4E3-0975-9174-E662000BC2E8}"/>
              </a:ext>
            </a:extLst>
          </p:cNvPr>
          <p:cNvSpPr>
            <a:spLocks noGrp="1"/>
          </p:cNvSpPr>
          <p:nvPr>
            <p:ph type="title"/>
          </p:nvPr>
        </p:nvSpPr>
        <p:spPr/>
        <p:txBody>
          <a:bodyPr>
            <a:normAutofit/>
          </a:bodyPr>
          <a:lstStyle/>
          <a:p>
            <a:r>
              <a:rPr lang="en-GB" sz="4000" dirty="0"/>
              <a:t>Ice breaker: What is ‘decoloniality’?</a:t>
            </a:r>
          </a:p>
        </p:txBody>
      </p:sp>
    </p:spTree>
    <p:extLst>
      <p:ext uri="{BB962C8B-B14F-4D97-AF65-F5344CB8AC3E}">
        <p14:creationId xmlns:p14="http://schemas.microsoft.com/office/powerpoint/2010/main" val="856157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AD58-3C6C-00E3-2E25-075AFC16B156}"/>
              </a:ext>
            </a:extLst>
          </p:cNvPr>
          <p:cNvSpPr>
            <a:spLocks noGrp="1"/>
          </p:cNvSpPr>
          <p:nvPr>
            <p:ph type="title"/>
          </p:nvPr>
        </p:nvSpPr>
        <p:spPr>
          <a:xfrm>
            <a:off x="838200" y="494521"/>
            <a:ext cx="10515600" cy="1325563"/>
          </a:xfrm>
        </p:spPr>
        <p:txBody>
          <a:bodyPr>
            <a:normAutofit fontScale="90000"/>
          </a:bodyPr>
          <a:lstStyle/>
          <a:p>
            <a:r>
              <a:rPr lang="en-US" dirty="0">
                <a:cs typeface="Calibri Light"/>
              </a:rPr>
              <a:t>Collective definitions of '</a:t>
            </a:r>
            <a:r>
              <a:rPr lang="en-US" dirty="0" err="1">
                <a:cs typeface="Calibri Light"/>
              </a:rPr>
              <a:t>Decolonisation</a:t>
            </a:r>
            <a:r>
              <a:rPr lang="en-US" dirty="0">
                <a:cs typeface="Calibri Light"/>
              </a:rPr>
              <a:t>'</a:t>
            </a:r>
            <a:br>
              <a:rPr lang="en-US" dirty="0">
                <a:cs typeface="Calibri Light"/>
              </a:rPr>
            </a:br>
            <a:r>
              <a:rPr lang="en-US" sz="2700" dirty="0">
                <a:cs typeface="Calibri Light"/>
              </a:rPr>
              <a:t>From an activity involving the Researcher Development Community </a:t>
            </a:r>
            <a:br>
              <a:rPr lang="en-US" sz="2700" dirty="0">
                <a:cs typeface="Calibri Light"/>
              </a:rPr>
            </a:br>
            <a:r>
              <a:rPr lang="en-US" sz="2700" dirty="0">
                <a:cs typeface="Calibri Light"/>
              </a:rPr>
              <a:t>(Vitae conference 'Behind the Black Butterfly' workshop 2023 – 96 attendees)</a:t>
            </a:r>
          </a:p>
        </p:txBody>
      </p:sp>
      <p:sp>
        <p:nvSpPr>
          <p:cNvPr id="4" name="Speech Bubble: Rectangle with Corners Rounded 3">
            <a:extLst>
              <a:ext uri="{FF2B5EF4-FFF2-40B4-BE49-F238E27FC236}">
                <a16:creationId xmlns:a16="http://schemas.microsoft.com/office/drawing/2014/main" id="{7B3BF916-E371-477A-59F5-462DB838E50F}"/>
              </a:ext>
            </a:extLst>
          </p:cNvPr>
          <p:cNvSpPr/>
          <p:nvPr/>
        </p:nvSpPr>
        <p:spPr>
          <a:xfrm>
            <a:off x="5054266" y="2273810"/>
            <a:ext cx="2501660" cy="1049547"/>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en-US" sz="1600" dirty="0">
                <a:solidFill>
                  <a:srgbClr val="000000"/>
                </a:solidFill>
                <a:latin typeface="Calibri"/>
              </a:rPr>
              <a:t>Looking</a:t>
            </a:r>
            <a:r>
              <a:rPr lang="en-US" sz="1600" b="0" i="0" u="none" strike="noStrike" dirty="0">
                <a:solidFill>
                  <a:srgbClr val="000000"/>
                </a:solidFill>
                <a:latin typeface="Calibri"/>
              </a:rPr>
              <a:t> through different lenses</a:t>
            </a:r>
            <a:r>
              <a:rPr lang="en-US" sz="1600" dirty="0">
                <a:solidFill>
                  <a:srgbClr val="000000"/>
                </a:solidFill>
                <a:latin typeface="Calibri"/>
              </a:rPr>
              <a:t>.</a:t>
            </a:r>
            <a:endParaRPr lang="en-US" sz="1600" dirty="0"/>
          </a:p>
        </p:txBody>
      </p:sp>
      <p:sp>
        <p:nvSpPr>
          <p:cNvPr id="5" name="Speech Bubble: Rectangle with Corners Rounded 4">
            <a:extLst>
              <a:ext uri="{FF2B5EF4-FFF2-40B4-BE49-F238E27FC236}">
                <a16:creationId xmlns:a16="http://schemas.microsoft.com/office/drawing/2014/main" id="{07367690-FD74-8035-3DCB-48804B9D706F}"/>
              </a:ext>
            </a:extLst>
          </p:cNvPr>
          <p:cNvSpPr/>
          <p:nvPr/>
        </p:nvSpPr>
        <p:spPr>
          <a:xfrm>
            <a:off x="9036794" y="3912829"/>
            <a:ext cx="2789207" cy="2170980"/>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i="0" u="none" strike="noStrike" dirty="0">
                <a:solidFill>
                  <a:srgbClr val="000000"/>
                </a:solidFill>
                <a:latin typeface="Calibri"/>
                <a:ea typeface="Calibri"/>
                <a:cs typeface="Calibri"/>
              </a:rPr>
              <a:t>Bringing in under-represented voices and diverse perspectives ("</a:t>
            </a:r>
            <a:r>
              <a:rPr lang="en-US" sz="1600" b="0" i="0" u="none" strike="noStrike" dirty="0" err="1">
                <a:solidFill>
                  <a:srgbClr val="000000"/>
                </a:solidFill>
                <a:latin typeface="Calibri"/>
                <a:ea typeface="Calibri"/>
                <a:cs typeface="Calibri"/>
              </a:rPr>
              <a:t>colonising</a:t>
            </a:r>
            <a:r>
              <a:rPr lang="en-US" sz="1600" b="0" i="0" u="none" strike="noStrike" dirty="0">
                <a:solidFill>
                  <a:srgbClr val="000000"/>
                </a:solidFill>
                <a:latin typeface="Calibri"/>
                <a:ea typeface="Calibri"/>
                <a:cs typeface="Calibri"/>
              </a:rPr>
              <a:t>" in reverse) whilst making space for those missed voices by challenging existing structures and narratives</a:t>
            </a:r>
            <a:r>
              <a:rPr lang="en-US" sz="1600" dirty="0">
                <a:solidFill>
                  <a:srgbClr val="000000"/>
                </a:solidFill>
                <a:latin typeface="Calibri"/>
                <a:ea typeface="Calibri"/>
                <a:cs typeface="Calibri"/>
              </a:rPr>
              <a:t>.</a:t>
            </a:r>
            <a:endParaRPr lang="en-US" sz="1600" dirty="0"/>
          </a:p>
        </p:txBody>
      </p:sp>
      <p:sp>
        <p:nvSpPr>
          <p:cNvPr id="7" name="Speech Bubble: Rectangle with Corners Rounded 6">
            <a:extLst>
              <a:ext uri="{FF2B5EF4-FFF2-40B4-BE49-F238E27FC236}">
                <a16:creationId xmlns:a16="http://schemas.microsoft.com/office/drawing/2014/main" id="{24EA9670-9D57-CE89-4706-3994453A8672}"/>
              </a:ext>
            </a:extLst>
          </p:cNvPr>
          <p:cNvSpPr/>
          <p:nvPr/>
        </p:nvSpPr>
        <p:spPr>
          <a:xfrm>
            <a:off x="3789057" y="3912828"/>
            <a:ext cx="2516037" cy="2099094"/>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i="0" u="none" strike="noStrike" dirty="0">
                <a:solidFill>
                  <a:srgbClr val="000000"/>
                </a:solidFill>
                <a:latin typeface="Calibri"/>
                <a:ea typeface="Calibri"/>
                <a:cs typeface="Calibri"/>
              </a:rPr>
              <a:t>Process of acknowledging, reflecting and actively including </a:t>
            </a:r>
            <a:r>
              <a:rPr lang="en-US" sz="1600" dirty="0">
                <a:solidFill>
                  <a:srgbClr val="000000"/>
                </a:solidFill>
                <a:latin typeface="Calibri"/>
                <a:ea typeface="Calibri"/>
                <a:cs typeface="Calibri"/>
              </a:rPr>
              <a:t>non-White-Western-northern</a:t>
            </a:r>
            <a:r>
              <a:rPr lang="en-US" sz="1600" b="0" i="0" u="none" strike="noStrike" dirty="0">
                <a:solidFill>
                  <a:srgbClr val="000000"/>
                </a:solidFill>
                <a:latin typeface="Calibri"/>
                <a:ea typeface="Calibri"/>
                <a:cs typeface="Calibri"/>
              </a:rPr>
              <a:t> views and "facts" and </a:t>
            </a:r>
            <a:r>
              <a:rPr lang="en-US" sz="1600" dirty="0">
                <a:solidFill>
                  <a:srgbClr val="000000"/>
                </a:solidFill>
                <a:latin typeface="Calibri"/>
                <a:ea typeface="Calibri"/>
                <a:cs typeface="Calibri"/>
              </a:rPr>
              <a:t>contributions.</a:t>
            </a:r>
            <a:endParaRPr lang="en-US" sz="1600" dirty="0"/>
          </a:p>
        </p:txBody>
      </p:sp>
      <p:sp>
        <p:nvSpPr>
          <p:cNvPr id="8" name="Speech Bubble: Rectangle with Corners Rounded 7">
            <a:extLst>
              <a:ext uri="{FF2B5EF4-FFF2-40B4-BE49-F238E27FC236}">
                <a16:creationId xmlns:a16="http://schemas.microsoft.com/office/drawing/2014/main" id="{8570A6C6-4D70-F311-740E-1CEBCCA96F28}"/>
              </a:ext>
            </a:extLst>
          </p:cNvPr>
          <p:cNvSpPr/>
          <p:nvPr/>
        </p:nvSpPr>
        <p:spPr>
          <a:xfrm>
            <a:off x="956717" y="4114112"/>
            <a:ext cx="2372264" cy="2228490"/>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rPr>
              <a:t>A process of opening conversations and investigating practices, to empower a multiplicity of cultures and knowledges</a:t>
            </a:r>
            <a:r>
              <a:rPr lang="en-US" sz="1600" dirty="0">
                <a:solidFill>
                  <a:srgbClr val="000000"/>
                </a:solidFill>
                <a:latin typeface="Calibri"/>
              </a:rPr>
              <a:t>.</a:t>
            </a:r>
            <a:endParaRPr lang="en-US" sz="1600" dirty="0"/>
          </a:p>
        </p:txBody>
      </p:sp>
      <p:sp>
        <p:nvSpPr>
          <p:cNvPr id="9" name="Speech Bubble: Rectangle with Corners Rounded 8">
            <a:extLst>
              <a:ext uri="{FF2B5EF4-FFF2-40B4-BE49-F238E27FC236}">
                <a16:creationId xmlns:a16="http://schemas.microsoft.com/office/drawing/2014/main" id="{23D8E83D-F71A-15DD-71B0-2625BB69416E}"/>
              </a:ext>
            </a:extLst>
          </p:cNvPr>
          <p:cNvSpPr/>
          <p:nvPr/>
        </p:nvSpPr>
        <p:spPr>
          <a:xfrm>
            <a:off x="841699" y="2130035"/>
            <a:ext cx="3091131" cy="1480868"/>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i="0" u="none" strike="noStrike" dirty="0">
                <a:solidFill>
                  <a:srgbClr val="000000"/>
                </a:solidFill>
                <a:latin typeface="Calibri"/>
              </a:rPr>
              <a:t>Interrogating "why we do what we do" - and consider their theoretical origins</a:t>
            </a:r>
            <a:r>
              <a:rPr lang="en-US" sz="1600" dirty="0">
                <a:solidFill>
                  <a:srgbClr val="000000"/>
                </a:solidFill>
                <a:latin typeface="Calibri"/>
              </a:rPr>
              <a:t>.</a:t>
            </a:r>
            <a:r>
              <a:rPr lang="en-US" sz="1600" b="0" i="0" dirty="0">
                <a:solidFill>
                  <a:srgbClr val="000000"/>
                </a:solidFill>
                <a:latin typeface="Calibri"/>
              </a:rPr>
              <a:t>​</a:t>
            </a:r>
            <a:endParaRPr lang="en-US" sz="1600" dirty="0"/>
          </a:p>
        </p:txBody>
      </p:sp>
      <p:sp>
        <p:nvSpPr>
          <p:cNvPr id="10" name="Speech Bubble: Rectangle with Corners Rounded 9">
            <a:extLst>
              <a:ext uri="{FF2B5EF4-FFF2-40B4-BE49-F238E27FC236}">
                <a16:creationId xmlns:a16="http://schemas.microsoft.com/office/drawing/2014/main" id="{9076AF59-0D87-EAAF-1659-F821F82ABB1D}"/>
              </a:ext>
            </a:extLst>
          </p:cNvPr>
          <p:cNvSpPr/>
          <p:nvPr/>
        </p:nvSpPr>
        <p:spPr>
          <a:xfrm>
            <a:off x="6736416" y="4185999"/>
            <a:ext cx="1840302" cy="1394604"/>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rPr>
              <a:t>Institutions as representatives of the canon</a:t>
            </a:r>
            <a:r>
              <a:rPr lang="en-US" sz="1600" dirty="0">
                <a:solidFill>
                  <a:srgbClr val="000000"/>
                </a:solidFill>
                <a:latin typeface="Calibri"/>
              </a:rPr>
              <a:t>.</a:t>
            </a:r>
            <a:r>
              <a:rPr lang="en-US" sz="1600" b="0" i="0" dirty="0">
                <a:solidFill>
                  <a:srgbClr val="000000"/>
                </a:solidFill>
                <a:latin typeface="Calibri"/>
              </a:rPr>
              <a:t>​</a:t>
            </a:r>
            <a:endParaRPr lang="en-US" sz="1600" dirty="0">
              <a:cs typeface="Calibri"/>
            </a:endParaRPr>
          </a:p>
        </p:txBody>
      </p:sp>
      <p:sp>
        <p:nvSpPr>
          <p:cNvPr id="11" name="Speech Bubble: Rectangle with Corners Rounded 10">
            <a:extLst>
              <a:ext uri="{FF2B5EF4-FFF2-40B4-BE49-F238E27FC236}">
                <a16:creationId xmlns:a16="http://schemas.microsoft.com/office/drawing/2014/main" id="{8ABE58E7-9B2C-D21C-A347-877668F070C8}"/>
              </a:ext>
            </a:extLst>
          </p:cNvPr>
          <p:cNvSpPr/>
          <p:nvPr/>
        </p:nvSpPr>
        <p:spPr>
          <a:xfrm>
            <a:off x="8375437" y="2130036"/>
            <a:ext cx="2501660" cy="1049547"/>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000000"/>
                </a:solidFill>
                <a:cs typeface="Calibri"/>
              </a:rPr>
              <a:t>Decentering – Challenging the norm/gold standard.</a:t>
            </a:r>
            <a:endParaRPr lang="en-US" sz="1600" dirty="0"/>
          </a:p>
        </p:txBody>
      </p:sp>
    </p:spTree>
    <p:extLst>
      <p:ext uri="{BB962C8B-B14F-4D97-AF65-F5344CB8AC3E}">
        <p14:creationId xmlns:p14="http://schemas.microsoft.com/office/powerpoint/2010/main" val="60387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AD58-3C6C-00E3-2E25-075AFC16B156}"/>
              </a:ext>
            </a:extLst>
          </p:cNvPr>
          <p:cNvSpPr>
            <a:spLocks noGrp="1"/>
          </p:cNvSpPr>
          <p:nvPr>
            <p:ph type="title"/>
          </p:nvPr>
        </p:nvSpPr>
        <p:spPr>
          <a:xfrm>
            <a:off x="838200" y="494521"/>
            <a:ext cx="10515600" cy="1325563"/>
          </a:xfrm>
        </p:spPr>
        <p:txBody>
          <a:bodyPr>
            <a:normAutofit fontScale="90000"/>
          </a:bodyPr>
          <a:lstStyle/>
          <a:p>
            <a:r>
              <a:rPr lang="en-US" dirty="0">
                <a:cs typeface="Calibri Light"/>
              </a:rPr>
              <a:t>Collective definitions of '</a:t>
            </a:r>
            <a:r>
              <a:rPr lang="en-US" dirty="0" err="1">
                <a:cs typeface="Calibri Light"/>
              </a:rPr>
              <a:t>Decolonisation</a:t>
            </a:r>
            <a:r>
              <a:rPr lang="en-US" dirty="0">
                <a:cs typeface="Calibri Light"/>
              </a:rPr>
              <a:t>'</a:t>
            </a:r>
            <a:br>
              <a:rPr lang="en-US" dirty="0">
                <a:cs typeface="Calibri Light"/>
              </a:rPr>
            </a:br>
            <a:r>
              <a:rPr lang="en-US" sz="2700" dirty="0">
                <a:cs typeface="Calibri Light"/>
              </a:rPr>
              <a:t>From an activity involving the Researcher Development Community (Vitae conference 'Behind the Black Butterfly' workshop 2023 – 96 attendees)</a:t>
            </a:r>
          </a:p>
        </p:txBody>
      </p:sp>
      <p:sp>
        <p:nvSpPr>
          <p:cNvPr id="3" name="Content Placeholder 2">
            <a:extLst>
              <a:ext uri="{FF2B5EF4-FFF2-40B4-BE49-F238E27FC236}">
                <a16:creationId xmlns:a16="http://schemas.microsoft.com/office/drawing/2014/main" id="{6774BA05-B1B0-DB8E-F073-75519A0DFD0E}"/>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p:txBody>
      </p:sp>
      <p:sp>
        <p:nvSpPr>
          <p:cNvPr id="12" name="Speech Bubble: Rectangle with Corners Rounded 11">
            <a:extLst>
              <a:ext uri="{FF2B5EF4-FFF2-40B4-BE49-F238E27FC236}">
                <a16:creationId xmlns:a16="http://schemas.microsoft.com/office/drawing/2014/main" id="{06927BA5-7AE3-6180-99D1-1A41B0F20D4F}"/>
              </a:ext>
            </a:extLst>
          </p:cNvPr>
          <p:cNvSpPr/>
          <p:nvPr/>
        </p:nvSpPr>
        <p:spPr>
          <a:xfrm>
            <a:off x="8081326" y="2110658"/>
            <a:ext cx="3393056" cy="1725283"/>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en-US" sz="1600" b="0" i="0" u="none" strike="noStrike" dirty="0">
                <a:solidFill>
                  <a:srgbClr val="000000"/>
                </a:solidFill>
                <a:latin typeface="Calibri"/>
              </a:rPr>
              <a:t>Considering the individual</a:t>
            </a:r>
            <a:r>
              <a:rPr lang="en-US" sz="1600" b="0" i="0" dirty="0">
                <a:solidFill>
                  <a:srgbClr val="000000"/>
                </a:solidFill>
                <a:latin typeface="Calibri"/>
              </a:rPr>
              <a:t>​</a:t>
            </a:r>
            <a:r>
              <a:rPr lang="en-US" sz="1600" dirty="0">
                <a:solidFill>
                  <a:srgbClr val="000000"/>
                </a:solidFill>
                <a:latin typeface="Calibri"/>
              </a:rPr>
              <a:t>.</a:t>
            </a:r>
            <a:endParaRPr lang="en-US" sz="1600" b="0" i="0" dirty="0">
              <a:solidFill>
                <a:srgbClr val="000000"/>
              </a:solidFill>
              <a:latin typeface="Calibri"/>
            </a:endParaRPr>
          </a:p>
          <a:p>
            <a:pPr algn="l" rtl="0"/>
            <a:r>
              <a:rPr lang="en-US" sz="1600" b="0" i="0" u="none" strike="noStrike" dirty="0">
                <a:solidFill>
                  <a:srgbClr val="000000"/>
                </a:solidFill>
                <a:latin typeface="Calibri"/>
              </a:rPr>
              <a:t>Challenging the idea that works created by white/Europeans represent the paragon of academic excellence</a:t>
            </a:r>
            <a:r>
              <a:rPr lang="en-US" sz="1600" dirty="0">
                <a:solidFill>
                  <a:srgbClr val="000000"/>
                </a:solidFill>
                <a:latin typeface="Calibri"/>
              </a:rPr>
              <a:t>.</a:t>
            </a:r>
            <a:endParaRPr lang="en-US" sz="1600" dirty="0"/>
          </a:p>
        </p:txBody>
      </p:sp>
      <p:sp>
        <p:nvSpPr>
          <p:cNvPr id="13" name="Speech Bubble: Rectangle with Corners Rounded 12">
            <a:extLst>
              <a:ext uri="{FF2B5EF4-FFF2-40B4-BE49-F238E27FC236}">
                <a16:creationId xmlns:a16="http://schemas.microsoft.com/office/drawing/2014/main" id="{35FE3701-1FE1-F24A-7A20-2FBC785BAB5E}"/>
              </a:ext>
            </a:extLst>
          </p:cNvPr>
          <p:cNvSpPr/>
          <p:nvPr/>
        </p:nvSpPr>
        <p:spPr>
          <a:xfrm>
            <a:off x="619475" y="4626695"/>
            <a:ext cx="3493697" cy="1725283"/>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ea typeface="Calibri"/>
                <a:cs typeface="Calibri"/>
              </a:rPr>
              <a:t>There's an element of individuality – people can share similar experiences but also often have very different stories/feelings to share and have different needs</a:t>
            </a:r>
            <a:r>
              <a:rPr lang="en-US" sz="1600" dirty="0">
                <a:solidFill>
                  <a:srgbClr val="000000"/>
                </a:solidFill>
                <a:latin typeface="Calibri"/>
                <a:ea typeface="Calibri"/>
                <a:cs typeface="Calibri"/>
              </a:rPr>
              <a:t>.</a:t>
            </a:r>
            <a:endParaRPr lang="en-US" sz="1600" dirty="0">
              <a:solidFill>
                <a:srgbClr val="000000"/>
              </a:solidFill>
              <a:cs typeface="Calibri"/>
            </a:endParaRPr>
          </a:p>
        </p:txBody>
      </p:sp>
      <p:sp>
        <p:nvSpPr>
          <p:cNvPr id="14" name="Speech Bubble: Rectangle with Corners Rounded 13">
            <a:extLst>
              <a:ext uri="{FF2B5EF4-FFF2-40B4-BE49-F238E27FC236}">
                <a16:creationId xmlns:a16="http://schemas.microsoft.com/office/drawing/2014/main" id="{36F44FDC-4231-6EE1-1D1E-E00C2485A095}"/>
              </a:ext>
            </a:extLst>
          </p:cNvPr>
          <p:cNvSpPr/>
          <p:nvPr/>
        </p:nvSpPr>
        <p:spPr>
          <a:xfrm>
            <a:off x="4745776" y="4511676"/>
            <a:ext cx="2702943" cy="1725283"/>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rPr>
              <a:t>It's about raising awareness about colonialism, that it has an influence on our lives today and actions we can take for positive change</a:t>
            </a:r>
            <a:r>
              <a:rPr lang="en-US" sz="1600" b="0" i="0" dirty="0">
                <a:solidFill>
                  <a:srgbClr val="000000"/>
                </a:solidFill>
                <a:latin typeface="Calibri"/>
              </a:rPr>
              <a:t>​</a:t>
            </a:r>
            <a:r>
              <a:rPr lang="en-US" sz="1600" dirty="0">
                <a:solidFill>
                  <a:srgbClr val="000000"/>
                </a:solidFill>
                <a:latin typeface="Calibri"/>
              </a:rPr>
              <a:t>.</a:t>
            </a:r>
            <a:endParaRPr lang="en-US" sz="1600" dirty="0">
              <a:solidFill>
                <a:srgbClr val="000000"/>
              </a:solidFill>
              <a:cs typeface="Calibri"/>
            </a:endParaRPr>
          </a:p>
        </p:txBody>
      </p:sp>
      <p:sp>
        <p:nvSpPr>
          <p:cNvPr id="15" name="Speech Bubble: Rectangle with Corners Rounded 14">
            <a:extLst>
              <a:ext uri="{FF2B5EF4-FFF2-40B4-BE49-F238E27FC236}">
                <a16:creationId xmlns:a16="http://schemas.microsoft.com/office/drawing/2014/main" id="{FFBA5CA2-34FB-8BEC-0896-613CDCFE8BD9}"/>
              </a:ext>
            </a:extLst>
          </p:cNvPr>
          <p:cNvSpPr/>
          <p:nvPr/>
        </p:nvSpPr>
        <p:spPr>
          <a:xfrm>
            <a:off x="7923175" y="4698581"/>
            <a:ext cx="3910640" cy="1365849"/>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0" i="0" u="none" strike="noStrike" dirty="0">
                <a:solidFill>
                  <a:srgbClr val="000000"/>
                </a:solidFill>
                <a:latin typeface="Calibri"/>
                <a:ea typeface="Calibri"/>
                <a:cs typeface="Calibri"/>
              </a:rPr>
              <a:t>Challenging assumptions. </a:t>
            </a:r>
            <a:endParaRPr lang="en-US" sz="1600" dirty="0">
              <a:solidFill>
                <a:srgbClr val="000000"/>
              </a:solidFill>
              <a:latin typeface="Calibri"/>
              <a:ea typeface="Calibri"/>
              <a:cs typeface="Calibri"/>
            </a:endParaRPr>
          </a:p>
          <a:p>
            <a:r>
              <a:rPr lang="en-US" sz="1600" b="0" i="0" u="none" strike="noStrike" dirty="0">
                <a:solidFill>
                  <a:srgbClr val="000000"/>
                </a:solidFill>
                <a:latin typeface="Calibri"/>
                <a:ea typeface="Calibri"/>
                <a:cs typeface="Calibri"/>
              </a:rPr>
              <a:t>Rectifying injustices that developed because </a:t>
            </a:r>
            <a:r>
              <a:rPr lang="en-US" sz="1600" dirty="0">
                <a:solidFill>
                  <a:srgbClr val="000000"/>
                </a:solidFill>
                <a:latin typeface="Calibri"/>
                <a:ea typeface="Calibri"/>
                <a:cs typeface="Calibri"/>
              </a:rPr>
              <a:t>of our</a:t>
            </a:r>
            <a:r>
              <a:rPr lang="en-US" sz="1600" b="0" i="0" u="none" strike="noStrike" dirty="0">
                <a:solidFill>
                  <a:srgbClr val="000000"/>
                </a:solidFill>
                <a:latin typeface="Calibri"/>
                <a:ea typeface="Calibri"/>
                <a:cs typeface="Calibri"/>
              </a:rPr>
              <a:t> </a:t>
            </a:r>
            <a:r>
              <a:rPr lang="en-US" sz="1600" dirty="0">
                <a:solidFill>
                  <a:srgbClr val="000000"/>
                </a:solidFill>
                <a:latin typeface="Calibri"/>
                <a:ea typeface="Calibri"/>
                <a:cs typeface="Calibri"/>
              </a:rPr>
              <a:t>colonial</a:t>
            </a:r>
            <a:r>
              <a:rPr lang="en-US" sz="1600" b="0" i="0" u="none" strike="noStrike" dirty="0">
                <a:solidFill>
                  <a:srgbClr val="000000"/>
                </a:solidFill>
                <a:latin typeface="Calibri"/>
                <a:ea typeface="Calibri"/>
                <a:cs typeface="Calibri"/>
              </a:rPr>
              <a:t> past.</a:t>
            </a:r>
            <a:r>
              <a:rPr lang="en-US" sz="2800" b="0" i="0" u="none" strike="noStrike" dirty="0">
                <a:solidFill>
                  <a:srgbClr val="000000"/>
                </a:solidFill>
                <a:latin typeface="Calibri"/>
                <a:ea typeface="Calibri"/>
                <a:cs typeface="Calibri"/>
              </a:rPr>
              <a:t> </a:t>
            </a:r>
            <a:endParaRPr lang="en-US" sz="1600">
              <a:solidFill>
                <a:srgbClr val="000000"/>
              </a:solidFill>
              <a:cs typeface="Calibri"/>
            </a:endParaRPr>
          </a:p>
        </p:txBody>
      </p:sp>
      <p:sp>
        <p:nvSpPr>
          <p:cNvPr id="16" name="Speech Bubble: Rectangle with Corners Rounded 15">
            <a:extLst>
              <a:ext uri="{FF2B5EF4-FFF2-40B4-BE49-F238E27FC236}">
                <a16:creationId xmlns:a16="http://schemas.microsoft.com/office/drawing/2014/main" id="{EA0D2466-D667-23FB-89BE-D049CB844484}"/>
              </a:ext>
            </a:extLst>
          </p:cNvPr>
          <p:cNvSpPr/>
          <p:nvPr/>
        </p:nvSpPr>
        <p:spPr>
          <a:xfrm>
            <a:off x="5450266" y="2527599"/>
            <a:ext cx="2070340" cy="1250830"/>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sz="1600" dirty="0">
                <a:solidFill>
                  <a:srgbClr val="000000"/>
                </a:solidFill>
                <a:cs typeface="Calibri"/>
              </a:rPr>
              <a:t>Questioning the 'universal subject/knowledge</a:t>
            </a:r>
            <a:r>
              <a:rPr lang="en-US" dirty="0">
                <a:solidFill>
                  <a:srgbClr val="000000"/>
                </a:solidFill>
                <a:cs typeface="Calibri"/>
              </a:rPr>
              <a:t>'.</a:t>
            </a:r>
          </a:p>
        </p:txBody>
      </p:sp>
      <p:sp>
        <p:nvSpPr>
          <p:cNvPr id="17" name="Speech Bubble: Rectangle with Corners Rounded 16">
            <a:extLst>
              <a:ext uri="{FF2B5EF4-FFF2-40B4-BE49-F238E27FC236}">
                <a16:creationId xmlns:a16="http://schemas.microsoft.com/office/drawing/2014/main" id="{C5F90010-873B-3794-73C2-E474F404C7A7}"/>
              </a:ext>
            </a:extLst>
          </p:cNvPr>
          <p:cNvSpPr/>
          <p:nvPr/>
        </p:nvSpPr>
        <p:spPr>
          <a:xfrm>
            <a:off x="410379" y="2058150"/>
            <a:ext cx="4399470" cy="2055962"/>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spcBef>
                <a:spcPts val="1000"/>
              </a:spcBef>
            </a:pPr>
            <a:endParaRPr lang="en-US" sz="1600" dirty="0">
              <a:solidFill>
                <a:srgbClr val="000000"/>
              </a:solidFill>
              <a:cs typeface="Calibri"/>
            </a:endParaRPr>
          </a:p>
          <a:p>
            <a:pPr>
              <a:lnSpc>
                <a:spcPct val="90000"/>
              </a:lnSpc>
              <a:spcBef>
                <a:spcPts val="1000"/>
              </a:spcBef>
            </a:pPr>
            <a:r>
              <a:rPr lang="en-US" sz="1600" dirty="0">
                <a:solidFill>
                  <a:srgbClr val="000000"/>
                </a:solidFill>
                <a:cs typeface="Calibri"/>
              </a:rPr>
              <a:t>Setting up a process or creating an environment which accounts for diverse, alternative, </a:t>
            </a:r>
            <a:r>
              <a:rPr lang="en-US" sz="1600" dirty="0" err="1">
                <a:solidFill>
                  <a:srgbClr val="000000"/>
                </a:solidFill>
                <a:cs typeface="Calibri"/>
              </a:rPr>
              <a:t>individualised</a:t>
            </a:r>
            <a:r>
              <a:rPr lang="en-US" sz="1600" dirty="0">
                <a:solidFill>
                  <a:srgbClr val="000000"/>
                </a:solidFill>
                <a:cs typeface="Calibri"/>
              </a:rPr>
              <a:t> perspectives, contexts which represent local environments, experiences, reasons. Considering alternatives (to Western) approaches.</a:t>
            </a:r>
            <a:endParaRPr lang="en-US" dirty="0">
              <a:cs typeface="Calibri"/>
            </a:endParaRPr>
          </a:p>
          <a:p>
            <a:pPr algn="ctr"/>
            <a:endParaRPr lang="en-US" dirty="0">
              <a:cs typeface="Calibri"/>
            </a:endParaRPr>
          </a:p>
        </p:txBody>
      </p:sp>
    </p:spTree>
    <p:extLst>
      <p:ext uri="{BB962C8B-B14F-4D97-AF65-F5344CB8AC3E}">
        <p14:creationId xmlns:p14="http://schemas.microsoft.com/office/powerpoint/2010/main" val="841065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19219</TotalTime>
  <Words>3849</Words>
  <Application>Microsoft Office PowerPoint</Application>
  <PresentationFormat>Widescreen</PresentationFormat>
  <Paragraphs>473</Paragraphs>
  <Slides>45</Slides>
  <Notes>25</Notes>
  <HiddenSlides>0</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Office Theme</vt:lpstr>
      <vt:lpstr>Office Theme</vt:lpstr>
      <vt:lpstr>Behind the Black Butterfly: An interactive project walkthrough to share insights on how to make your researcher training more inclusive </vt:lpstr>
      <vt:lpstr>The ‘DecolT’ Team &amp; Contributors (images redacted)</vt:lpstr>
      <vt:lpstr>The ‘DecolT’ Team &amp; Contributors</vt:lpstr>
      <vt:lpstr>Objectives of this workshop</vt:lpstr>
      <vt:lpstr>Let’s understand our collective baseline on the topic</vt:lpstr>
      <vt:lpstr>PowerPoint Presentation</vt:lpstr>
      <vt:lpstr>Ice breaker: What is ‘decoloniality’?</vt:lpstr>
      <vt:lpstr>Collective definitions of 'Decolonisation' From an activity involving the Researcher Development Community  (Vitae conference 'Behind the Black Butterfly' workshop 2023 – 96 attendees)</vt:lpstr>
      <vt:lpstr>Collective definitions of 'Decolonisation' From an activity involving the Researcher Development Community (Vitae conference 'Behind the Black Butterfly' workshop 2023 – 96 attendees)</vt:lpstr>
      <vt:lpstr>But why ‘decolonisation’?</vt:lpstr>
      <vt:lpstr>Emerging literature and related concepts</vt:lpstr>
      <vt:lpstr>Structure of the DecolT project</vt:lpstr>
      <vt:lpstr>Recruitment tips</vt:lpstr>
      <vt:lpstr>Pair group discussion: Partnerships</vt:lpstr>
      <vt:lpstr>Values and Principles</vt:lpstr>
      <vt:lpstr>PowerPoint Presentation</vt:lpstr>
      <vt:lpstr>PowerPoint Presentation</vt:lpstr>
      <vt:lpstr>Student Partnership theory</vt:lpstr>
      <vt:lpstr>Advice from our Student Union (VP voice)</vt:lpstr>
      <vt:lpstr>Independent reflection task</vt:lpstr>
      <vt:lpstr>Useful Things for Decolonising Training</vt:lpstr>
      <vt:lpstr> Nathalis Wamba, Decolonizing the curriculum (2021) </vt:lpstr>
      <vt:lpstr>Developing cultural awareness </vt:lpstr>
      <vt:lpstr>Practicing challenging conversation</vt:lpstr>
      <vt:lpstr>Self-reflective diaries</vt:lpstr>
      <vt:lpstr>General tips on how to ‘Decolonise’</vt:lpstr>
      <vt:lpstr>Observations in the training room</vt:lpstr>
      <vt:lpstr>A useful checklist to try out</vt:lpstr>
      <vt:lpstr>Watch our PGR partners in action!</vt:lpstr>
      <vt:lpstr>Training changes: Writing</vt:lpstr>
      <vt:lpstr>Training changes: Writing</vt:lpstr>
      <vt:lpstr>Training changes: Careers </vt:lpstr>
      <vt:lpstr>Training changes: Examination</vt:lpstr>
      <vt:lpstr>Training changes: Supervisors</vt:lpstr>
      <vt:lpstr>During the process: Student partners</vt:lpstr>
      <vt:lpstr>Evaluation: Staff partners</vt:lpstr>
      <vt:lpstr>Evaluation: Student partners</vt:lpstr>
      <vt:lpstr>Tips for future Partnerships</vt:lpstr>
      <vt:lpstr>Objectives of this workshop</vt:lpstr>
      <vt:lpstr>Post it! Give us your Feedback</vt:lpstr>
      <vt:lpstr>Thank you and good luck!  From Mike, Neelam and the 2022 RDP team at Surrey</vt:lpstr>
      <vt:lpstr>Coming soon: The Inclusive Training playbook</vt:lpstr>
      <vt:lpstr>Further Reading and resources</vt:lpstr>
      <vt:lpstr>Contacts for further guidance</vt:lpstr>
      <vt:lpstr>Open access resource</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Neelam Wright</dc:creator>
  <cp:lastModifiedBy>Chris</cp:lastModifiedBy>
  <cp:revision>399</cp:revision>
  <dcterms:created xsi:type="dcterms:W3CDTF">2023-09-05T09:42:27Z</dcterms:created>
  <dcterms:modified xsi:type="dcterms:W3CDTF">2023-10-11T20:30:57Z</dcterms:modified>
</cp:coreProperties>
</file>